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Lst>
  <p:sldSz cy="8229600" cx="14630400"/>
  <p:notesSz cx="8229600" cy="14630400"/>
  <p:embeddedFontLst>
    <p:embeddedFont>
      <p:font typeface="Roboto"/>
      <p:regular r:id="rId61"/>
      <p:bold r:id="rId62"/>
      <p:italic r:id="rId63"/>
      <p:boldItalic r:id="rId64"/>
    </p:embeddedFont>
    <p:embeddedFont>
      <p:font typeface="Work Sans"/>
      <p:regular r:id="rId65"/>
      <p:bold r:id="rId66"/>
      <p:italic r:id="rId67"/>
      <p:boldItalic r:id="rId68"/>
    </p:embeddedFont>
    <p:embeddedFont>
      <p:font typeface="Helvetica Neue"/>
      <p:regular r:id="rId69"/>
      <p:bold r:id="rId70"/>
      <p:italic r:id="rId71"/>
      <p:boldItalic r:id="rId7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73" roundtripDataSignature="AMtx7mipZ9HKM5c2J9YfmL8Kc1GclGgUU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6A0628C-8009-4DD5-AD79-13B4C35E5F19}">
  <a:tblStyle styleId="{56A0628C-8009-4DD5-AD79-13B4C35E5F19}"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BF5"/>
          </a:solidFill>
        </a:fill>
      </a:tcStyle>
    </a:wholeTbl>
    <a:band1H>
      <a:tcTxStyle b="off" i="off"/>
      <a:tcStyle>
        <a:fill>
          <a:solidFill>
            <a:srgbClr val="CDD4EA"/>
          </a:solidFill>
        </a:fill>
      </a:tcStyle>
    </a:band1H>
    <a:band2H>
      <a:tcTxStyle b="off" i="off"/>
    </a:band2H>
    <a:band1V>
      <a:tcTxStyle b="off" i="off"/>
      <a:tcStyle>
        <a:fill>
          <a:solidFill>
            <a:srgbClr val="CDD4EA"/>
          </a:solidFill>
        </a:fill>
      </a:tcStyle>
    </a:band1V>
    <a:band2V>
      <a:tcTxStyle b="off" i="off"/>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customschemas.google.com/relationships/presentationmetadata" Target="metadata"/><Relationship Id="rId72" Type="http://schemas.openxmlformats.org/officeDocument/2006/relationships/font" Target="fonts/HelveticaNeue-boldItalic.fntdata"/><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1" Type="http://schemas.openxmlformats.org/officeDocument/2006/relationships/font" Target="fonts/HelveticaNeue-italic.fntdata"/><Relationship Id="rId70" Type="http://schemas.openxmlformats.org/officeDocument/2006/relationships/font" Target="fonts/HelveticaNeue-bold.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Roboto-bold.fntdata"/><Relationship Id="rId61" Type="http://schemas.openxmlformats.org/officeDocument/2006/relationships/font" Target="fonts/Roboto-regular.fntdata"/><Relationship Id="rId20" Type="http://schemas.openxmlformats.org/officeDocument/2006/relationships/slide" Target="slides/slide15.xml"/><Relationship Id="rId64" Type="http://schemas.openxmlformats.org/officeDocument/2006/relationships/font" Target="fonts/Roboto-boldItalic.fntdata"/><Relationship Id="rId63" Type="http://schemas.openxmlformats.org/officeDocument/2006/relationships/font" Target="fonts/Roboto-italic.fntdata"/><Relationship Id="rId22" Type="http://schemas.openxmlformats.org/officeDocument/2006/relationships/slide" Target="slides/slide17.xml"/><Relationship Id="rId66" Type="http://schemas.openxmlformats.org/officeDocument/2006/relationships/font" Target="fonts/WorkSans-bold.fntdata"/><Relationship Id="rId21" Type="http://schemas.openxmlformats.org/officeDocument/2006/relationships/slide" Target="slides/slide16.xml"/><Relationship Id="rId65" Type="http://schemas.openxmlformats.org/officeDocument/2006/relationships/font" Target="fonts/WorkSans-regular.fntdata"/><Relationship Id="rId24" Type="http://schemas.openxmlformats.org/officeDocument/2006/relationships/slide" Target="slides/slide19.xml"/><Relationship Id="rId68" Type="http://schemas.openxmlformats.org/officeDocument/2006/relationships/font" Target="fonts/WorkSans-boldItalic.fntdata"/><Relationship Id="rId23" Type="http://schemas.openxmlformats.org/officeDocument/2006/relationships/slide" Target="slides/slide18.xml"/><Relationship Id="rId67" Type="http://schemas.openxmlformats.org/officeDocument/2006/relationships/font" Target="fonts/WorkSans-italic.fntdata"/><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HelveticaNeue-regular.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 name="Shape 18"/>
        <p:cNvGrpSpPr/>
        <p:nvPr/>
      </p:nvGrpSpPr>
      <p:grpSpPr>
        <a:xfrm>
          <a:off x="0" y="0"/>
          <a:ext cx="0" cy="0"/>
          <a:chOff x="0" y="0"/>
          <a:chExt cx="0" cy="0"/>
        </a:xfrm>
      </p:grpSpPr>
      <p:sp>
        <p:nvSpPr>
          <p:cNvPr id="19" name="Google Shape;19;p1: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 name="Google Shape;20;p1: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300787fb627_0_73:notes"/>
          <p:cNvSpPr/>
          <p:nvPr>
            <p:ph idx="2" type="sldImg"/>
          </p:nvPr>
        </p:nvSpPr>
        <p:spPr>
          <a:xfrm>
            <a:off x="-1166813" y="0"/>
            <a:ext cx="5334000" cy="30003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96" name="Google Shape;96;g300787fb627_0_73: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100"/>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00787fb627_0_96:notes"/>
          <p:cNvSpPr/>
          <p:nvPr>
            <p:ph idx="2" type="sldImg"/>
          </p:nvPr>
        </p:nvSpPr>
        <p:spPr>
          <a:xfrm>
            <a:off x="-1166813" y="0"/>
            <a:ext cx="5334000" cy="30003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05" name="Google Shape;105;g300787fb627_0_96: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100"/>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300787fb627_0_111: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114" name="Google Shape;114;g300787fb627_0_111: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15" name="Google Shape;115;g300787fb627_0_111:notes"/>
          <p:cNvSpPr txBox="1"/>
          <p:nvPr>
            <p:ph idx="1" type="body"/>
          </p:nvPr>
        </p:nvSpPr>
        <p:spPr>
          <a:xfrm>
            <a:off x="822950" y="6949425"/>
            <a:ext cx="6583800" cy="6583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3: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4" name="Google Shape;124;p3: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4: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4: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5: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12: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2" name="Google Shape;152;p12: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6: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158" name="Google Shape;158;p6: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9" name="Google Shape;159;p6: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7: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169" name="Google Shape;169;p7: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70" name="Google Shape;170;p7: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8: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182" name="Google Shape;182;p8: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3" name="Google Shape;183;p8: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 name="Shape 26"/>
        <p:cNvGrpSpPr/>
        <p:nvPr/>
      </p:nvGrpSpPr>
      <p:grpSpPr>
        <a:xfrm>
          <a:off x="0" y="0"/>
          <a:ext cx="0" cy="0"/>
          <a:chOff x="0" y="0"/>
          <a:chExt cx="0" cy="0"/>
        </a:xfrm>
      </p:grpSpPr>
      <p:sp>
        <p:nvSpPr>
          <p:cNvPr id="27" name="Google Shape;27;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 name="Google Shape;2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US" sz="1200" u="none" cap="none" strike="noStrike">
                <a:solidFill>
                  <a:schemeClr val="dk1"/>
                </a:solidFill>
                <a:latin typeface="Calibri"/>
                <a:ea typeface="Calibri"/>
                <a:cs typeface="Calibri"/>
                <a:sym typeface="Calibri"/>
              </a:rPr>
              <a:t>Material is approximately 80% technical, 20% conceptual</a:t>
            </a:r>
            <a:endParaRPr b="0" i="0" sz="1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100"/>
              <a:buFont typeface="Calibri"/>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11: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192" name="Google Shape;192;p11: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93" name="Google Shape;193;p11: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19: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203" name="Google Shape;203;p19: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04" name="Google Shape;204;p19: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21: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215" name="Google Shape;215;p21: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16" name="Google Shape;216;p21: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22: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227" name="Google Shape;227;p22: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28" name="Google Shape;228;p22: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300d06f0e99_0_0: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238" name="Google Shape;238;g300d06f0e99_0_0: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39" name="Google Shape;239;g300d06f0e99_0_0:notes"/>
          <p:cNvSpPr txBox="1"/>
          <p:nvPr>
            <p:ph idx="1" type="body"/>
          </p:nvPr>
        </p:nvSpPr>
        <p:spPr>
          <a:xfrm>
            <a:off x="822950" y="6949425"/>
            <a:ext cx="6583800" cy="6583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23: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249" name="Google Shape;249;p23: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50" name="Google Shape;250;p23: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24: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258" name="Google Shape;258;p24: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59" name="Google Shape;259;p24: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25: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267" name="Google Shape;267;p25: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68" name="Google Shape;268;p25: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300d06f0e99_0_12: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277" name="Google Shape;277;g300d06f0e99_0_12: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78" name="Google Shape;278;g300d06f0e99_0_12:notes"/>
          <p:cNvSpPr txBox="1"/>
          <p:nvPr>
            <p:ph idx="1" type="body"/>
          </p:nvPr>
        </p:nvSpPr>
        <p:spPr>
          <a:xfrm>
            <a:off x="822950" y="6949425"/>
            <a:ext cx="6583800" cy="6583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60: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289" name="Google Shape;289;p60: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90" name="Google Shape;290;p60: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 name="Shape 32"/>
        <p:cNvGrpSpPr/>
        <p:nvPr/>
      </p:nvGrpSpPr>
      <p:grpSpPr>
        <a:xfrm>
          <a:off x="0" y="0"/>
          <a:ext cx="0" cy="0"/>
          <a:chOff x="0" y="0"/>
          <a:chExt cx="0" cy="0"/>
        </a:xfrm>
      </p:grpSpPr>
      <p:sp>
        <p:nvSpPr>
          <p:cNvPr id="33" name="Google Shape;33;p9:notes"/>
          <p:cNvSpPr/>
          <p:nvPr>
            <p:ph idx="2" type="sldImg"/>
          </p:nvPr>
        </p:nvSpPr>
        <p:spPr>
          <a:xfrm>
            <a:off x="-1166813" y="0"/>
            <a:ext cx="5334001" cy="3000375"/>
          </a:xfrm>
          <a:custGeom>
            <a:rect b="b" l="l" r="r" t="t"/>
            <a:pathLst>
              <a:path extrusionOk="0" h="120000" w="120000">
                <a:moveTo>
                  <a:pt x="0" y="0"/>
                </a:moveTo>
                <a:lnTo>
                  <a:pt x="120000" y="0"/>
                </a:lnTo>
                <a:lnTo>
                  <a:pt x="120000" y="120000"/>
                </a:lnTo>
                <a:lnTo>
                  <a:pt x="0" y="120000"/>
                </a:lnTo>
                <a:close/>
              </a:path>
            </a:pathLst>
          </a:custGeom>
          <a:noFill/>
          <a:ln>
            <a:noFill/>
          </a:ln>
        </p:spPr>
      </p:sp>
      <p:sp>
        <p:nvSpPr>
          <p:cNvPr id="34" name="Google Shape;34;p9: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100"/>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61: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0" name="Google Shape;300;p61: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62: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62: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63: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63: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p64: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325" name="Google Shape;325;p64: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26" name="Google Shape;326;p64: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65: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338" name="Google Shape;338;p65: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39" name="Google Shape;339;p65: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66: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350" name="Google Shape;350;p66: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51" name="Google Shape;351;p66: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67: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363" name="Google Shape;363;p67: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64" name="Google Shape;364;p67: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p68: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374" name="Google Shape;374;p68: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75" name="Google Shape;375;p68: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p69: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387" name="Google Shape;387;p69: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88" name="Google Shape;388;p69: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70: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70: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 name="Shape 38"/>
        <p:cNvGrpSpPr/>
        <p:nvPr/>
      </p:nvGrpSpPr>
      <p:grpSpPr>
        <a:xfrm>
          <a:off x="0" y="0"/>
          <a:ext cx="0" cy="0"/>
          <a:chOff x="0" y="0"/>
          <a:chExt cx="0" cy="0"/>
        </a:xfrm>
      </p:grpSpPr>
      <p:sp>
        <p:nvSpPr>
          <p:cNvPr id="39" name="Google Shape;39;p10: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0" name="Google Shape;40;p10: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100"/>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p71: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409" name="Google Shape;409;p71: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10" name="Google Shape;410;p71: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p72: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420" name="Google Shape;420;p72: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21" name="Google Shape;421;p72: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p73: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431" name="Google Shape;431;p73: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32" name="Google Shape;432;p73: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p74: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443" name="Google Shape;443;p74: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44" name="Google Shape;444;p74: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p75: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454" name="Google Shape;454;p75: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55" name="Google Shape;455;p75: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p76: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466" name="Google Shape;466;p76: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67" name="Google Shape;467;p76: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p77: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477" name="Google Shape;477;p77: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78" name="Google Shape;478;p77: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p78: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488" name="Google Shape;488;p78: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89" name="Google Shape;489;p78: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p79: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500" name="Google Shape;500;p79: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01" name="Google Shape;501;p79: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p80: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511" name="Google Shape;511;p80: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12" name="Google Shape;512;p80: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 name="Shape 46"/>
        <p:cNvGrpSpPr/>
        <p:nvPr/>
      </p:nvGrpSpPr>
      <p:grpSpPr>
        <a:xfrm>
          <a:off x="0" y="0"/>
          <a:ext cx="0" cy="0"/>
          <a:chOff x="0" y="0"/>
          <a:chExt cx="0" cy="0"/>
        </a:xfrm>
      </p:grpSpPr>
      <p:sp>
        <p:nvSpPr>
          <p:cNvPr id="47" name="Google Shape;47;p13:notes"/>
          <p:cNvSpPr/>
          <p:nvPr>
            <p:ph idx="2" type="sldImg"/>
          </p:nvPr>
        </p:nvSpPr>
        <p:spPr>
          <a:xfrm>
            <a:off x="-1166813" y="0"/>
            <a:ext cx="5334001" cy="3000375"/>
          </a:xfrm>
          <a:custGeom>
            <a:rect b="b" l="l" r="r" t="t"/>
            <a:pathLst>
              <a:path extrusionOk="0" h="120000" w="120000">
                <a:moveTo>
                  <a:pt x="0" y="0"/>
                </a:moveTo>
                <a:lnTo>
                  <a:pt x="120000" y="0"/>
                </a:lnTo>
                <a:lnTo>
                  <a:pt x="120000" y="120000"/>
                </a:lnTo>
                <a:lnTo>
                  <a:pt x="0" y="120000"/>
                </a:lnTo>
                <a:close/>
              </a:path>
            </a:pathLst>
          </a:custGeom>
          <a:noFill/>
          <a:ln>
            <a:noFill/>
          </a:ln>
        </p:spPr>
      </p:sp>
      <p:sp>
        <p:nvSpPr>
          <p:cNvPr id="48" name="Google Shape;48;p13: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100"/>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p81: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522" name="Google Shape;522;p81: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23" name="Google Shape;523;p81: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p82: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532" name="Google Shape;532;p82: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33" name="Google Shape;533;p82: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p83: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544" name="Google Shape;544;p83: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45" name="Google Shape;545;p83: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p84: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56" name="Google Shape;556;p84: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p85: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562" name="Google Shape;562;p85: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63" name="Google Shape;563;p85: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p14: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73" name="Google Shape;573;p14: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20:notes"/>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6" name="Google Shape;56;p20:notes"/>
          <p:cNvSpPr/>
          <p:nvPr>
            <p:ph idx="2" type="sldImg"/>
          </p:nvPr>
        </p:nvSpPr>
        <p:spPr>
          <a:xfrm>
            <a:off x="-762000" y="1096963"/>
            <a:ext cx="9753600" cy="54864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300787fb627_0_0:notes"/>
          <p:cNvSpPr/>
          <p:nvPr>
            <p:ph idx="2" type="sldImg"/>
          </p:nvPr>
        </p:nvSpPr>
        <p:spPr>
          <a:xfrm>
            <a:off x="-1166813" y="0"/>
            <a:ext cx="5334000" cy="30003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2" name="Google Shape;62;g300787fb627_0_0: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100"/>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300787fb627_0_45:notes"/>
          <p:cNvSpPr/>
          <p:nvPr>
            <p:ph idx="2" type="sldImg"/>
          </p:nvPr>
        </p:nvSpPr>
        <p:spPr>
          <a:xfrm>
            <a:off x="-1166813" y="0"/>
            <a:ext cx="5334000" cy="30003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3" name="Google Shape;73;g300787fb627_0_45: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100"/>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300787fb627_0_53:notes"/>
          <p:cNvSpPr/>
          <p:nvPr>
            <p:ph idx="2" type="sldImg"/>
          </p:nvPr>
        </p:nvSpPr>
        <p:spPr>
          <a:xfrm>
            <a:off x="-1166813" y="0"/>
            <a:ext cx="5334000" cy="30003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82" name="Google Shape;82;g300787fb627_0_53: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100"/>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6" name="Shape 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 name="Shape 7"/>
        <p:cNvGrpSpPr/>
        <p:nvPr/>
      </p:nvGrpSpPr>
      <p:grpSpPr>
        <a:xfrm>
          <a:off x="0" y="0"/>
          <a:ext cx="0" cy="0"/>
          <a:chOff x="0" y="0"/>
          <a:chExt cx="0" cy="0"/>
        </a:xfrm>
      </p:grpSpPr>
      <p:sp>
        <p:nvSpPr>
          <p:cNvPr id="8" name="Google Shape;8;p17"/>
          <p:cNvSpPr txBox="1"/>
          <p:nvPr>
            <p:ph type="title"/>
          </p:nvPr>
        </p:nvSpPr>
        <p:spPr>
          <a:xfrm>
            <a:off x="498720" y="712040"/>
            <a:ext cx="13632960" cy="91632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28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8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8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8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8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8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8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800"/>
              <a:buFont typeface="Arial"/>
              <a:buNone/>
              <a:defRPr b="0" i="0" sz="1800" u="none" cap="none" strike="noStrike">
                <a:solidFill>
                  <a:srgbClr val="000000"/>
                </a:solidFill>
                <a:latin typeface="Arial"/>
                <a:ea typeface="Arial"/>
                <a:cs typeface="Arial"/>
                <a:sym typeface="Arial"/>
              </a:defRPr>
            </a:lvl9pPr>
          </a:lstStyle>
          <a:p/>
        </p:txBody>
      </p:sp>
      <p:sp>
        <p:nvSpPr>
          <p:cNvPr id="9" name="Google Shape;9;p17"/>
          <p:cNvSpPr txBox="1"/>
          <p:nvPr>
            <p:ph idx="1" type="body"/>
          </p:nvPr>
        </p:nvSpPr>
        <p:spPr>
          <a:xfrm>
            <a:off x="498720" y="1843960"/>
            <a:ext cx="13632960" cy="546624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1"/>
              </a:buClr>
              <a:buSzPts val="1800"/>
              <a:buFont typeface="Arial"/>
              <a:buChar char="●"/>
              <a:defRPr b="0" i="0" sz="3200" u="none" cap="none" strike="noStrike">
                <a:solidFill>
                  <a:schemeClr val="dk1"/>
                </a:solidFill>
                <a:latin typeface="Calibri"/>
                <a:ea typeface="Calibri"/>
                <a:cs typeface="Calibri"/>
                <a:sym typeface="Calibri"/>
              </a:defRPr>
            </a:lvl1pPr>
            <a:lvl2pPr indent="-317500" lvl="1" marL="914400" marR="0" rtl="0" algn="l">
              <a:lnSpc>
                <a:spcPct val="115000"/>
              </a:lnSpc>
              <a:spcBef>
                <a:spcPts val="0"/>
              </a:spcBef>
              <a:spcAft>
                <a:spcPts val="0"/>
              </a:spcAft>
              <a:buClr>
                <a:schemeClr val="dk1"/>
              </a:buClr>
              <a:buSzPts val="1400"/>
              <a:buFont typeface="Arial"/>
              <a:buChar char="○"/>
              <a:defRPr b="0" i="0" sz="2800" u="none" cap="none" strike="noStrike">
                <a:solidFill>
                  <a:schemeClr val="dk1"/>
                </a:solidFill>
                <a:latin typeface="Calibri"/>
                <a:ea typeface="Calibri"/>
                <a:cs typeface="Calibri"/>
                <a:sym typeface="Calibri"/>
              </a:defRPr>
            </a:lvl2pPr>
            <a:lvl3pPr indent="-317500" lvl="2" marL="1371600" marR="0" rtl="0" algn="l">
              <a:lnSpc>
                <a:spcPct val="115000"/>
              </a:lnSpc>
              <a:spcBef>
                <a:spcPts val="0"/>
              </a:spcBef>
              <a:spcAft>
                <a:spcPts val="0"/>
              </a:spcAft>
              <a:buClr>
                <a:schemeClr val="dk1"/>
              </a:buClr>
              <a:buSzPts val="1400"/>
              <a:buFont typeface="Arial"/>
              <a:buChar char="■"/>
              <a:defRPr b="0" i="0" sz="2400" u="none" cap="none" strike="noStrike">
                <a:solidFill>
                  <a:schemeClr val="dk1"/>
                </a:solidFill>
                <a:latin typeface="Calibri"/>
                <a:ea typeface="Calibri"/>
                <a:cs typeface="Calibri"/>
                <a:sym typeface="Calibri"/>
              </a:defRPr>
            </a:lvl3pPr>
            <a:lvl4pPr indent="-317500" lvl="3" marL="1828800" marR="0" rtl="0" algn="l">
              <a:lnSpc>
                <a:spcPct val="115000"/>
              </a:lnSpc>
              <a:spcBef>
                <a:spcPts val="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4pPr>
            <a:lvl5pPr indent="-317500" lvl="4" marL="2286000" marR="0" rtl="0" algn="l">
              <a:lnSpc>
                <a:spcPct val="115000"/>
              </a:lnSpc>
              <a:spcBef>
                <a:spcPts val="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5pPr>
            <a:lvl6pPr indent="-317500" lvl="5" marL="2743200" marR="0" rtl="0" algn="l">
              <a:lnSpc>
                <a:spcPct val="115000"/>
              </a:lnSpc>
              <a:spcBef>
                <a:spcPts val="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0"/>
              </a:spcBef>
              <a:spcAft>
                <a:spcPts val="0"/>
              </a:spcAft>
              <a:buClr>
                <a:schemeClr val="dk1"/>
              </a:buClr>
              <a:buSzPts val="1400"/>
              <a:buFont typeface="Arial"/>
              <a:buChar char="■"/>
              <a:defRPr b="0" i="0" sz="2000" u="none" cap="none" strike="noStrike">
                <a:solidFill>
                  <a:schemeClr val="dk1"/>
                </a:solidFill>
                <a:latin typeface="Calibri"/>
                <a:ea typeface="Calibri"/>
                <a:cs typeface="Calibri"/>
                <a:sym typeface="Calibri"/>
              </a:defRPr>
            </a:lvl9pPr>
          </a:lstStyle>
          <a:p/>
        </p:txBody>
      </p:sp>
      <p:sp>
        <p:nvSpPr>
          <p:cNvPr id="10" name="Google Shape;10;p17"/>
          <p:cNvSpPr txBox="1"/>
          <p:nvPr>
            <p:ph idx="12" type="sldNum"/>
          </p:nvPr>
        </p:nvSpPr>
        <p:spPr>
          <a:xfrm>
            <a:off x="13555933" y="7461148"/>
            <a:ext cx="877920" cy="62976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2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2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2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2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2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2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2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2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2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type="title">
  <p:cSld name="TITLE">
    <p:spTree>
      <p:nvGrpSpPr>
        <p:cNvPr id="12" name="Shape 12"/>
        <p:cNvGrpSpPr/>
        <p:nvPr/>
      </p:nvGrpSpPr>
      <p:grpSpPr>
        <a:xfrm>
          <a:off x="0" y="0"/>
          <a:ext cx="0" cy="0"/>
          <a:chOff x="0" y="0"/>
          <a:chExt cx="0" cy="0"/>
        </a:xfrm>
      </p:grpSpPr>
      <p:sp>
        <p:nvSpPr>
          <p:cNvPr id="13" name="Google Shape;13;p86"/>
          <p:cNvSpPr txBox="1"/>
          <p:nvPr>
            <p:ph type="ctrTitle"/>
          </p:nvPr>
        </p:nvSpPr>
        <p:spPr>
          <a:xfrm>
            <a:off x="1097280" y="2556511"/>
            <a:ext cx="12435840" cy="176403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4" name="Google Shape;14;p86"/>
          <p:cNvSpPr txBox="1"/>
          <p:nvPr>
            <p:ph idx="1" type="subTitle"/>
          </p:nvPr>
        </p:nvSpPr>
        <p:spPr>
          <a:xfrm>
            <a:off x="2194560" y="4663440"/>
            <a:ext cx="10241280" cy="2103120"/>
          </a:xfrm>
          <a:prstGeom prst="rect">
            <a:avLst/>
          </a:prstGeom>
          <a:noFill/>
          <a:ln>
            <a:noFill/>
          </a:ln>
        </p:spPr>
        <p:txBody>
          <a:bodyPr anchorCtr="0" anchor="t"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15" name="Google Shape;15;p86"/>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6" name="Google Shape;16;p86"/>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7" name="Google Shape;17;p86"/>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arxiv.org/ftp/arxiv/papers/1906/1906.11668.pdf"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arxiv.org/ftp/arxiv/papers/1906/1906.11668.pdf"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hyperlink" Target="https://www.youtube.com/watch?v=qrvK_KuIeJk"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hyperlink" Target="https://www.youtube.com/watch?v=FW5CypL1XOY" TargetMode="Externa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5.png"/><Relationship Id="rId4" Type="http://schemas.openxmlformats.org/officeDocument/2006/relationships/hyperlink" Target="https://www.ftc.gov/business-guidance/blog/2020/04/using-artificial-intelligence-algorithm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www.techtarget.com/searchenterpriseai/definition/algorithmic-transparency" TargetMode="External"/><Relationship Id="rId4" Type="http://schemas.openxmlformats.org/officeDocument/2006/relationships/hyperlink" Target="https://www.techtarget.com/whatis/definition/algorithm" TargetMode="External"/><Relationship Id="rId5" Type="http://schemas.openxmlformats.org/officeDocument/2006/relationships/hyperlink" Target="https://www.bu.edu/hic/2022/02/15/ask-the-experts-what-is-algorithmic-accountability/"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7.png"/><Relationship Id="rId4" Type="http://schemas.openxmlformats.org/officeDocument/2006/relationships/hyperlink" Target="https://byrddavis.com/who-is-liable-when-a-self-driving-car-causes-a-crash/" TargetMode="External"/><Relationship Id="rId5" Type="http://schemas.openxmlformats.org/officeDocument/2006/relationships/hyperlink" Target="https://www.tesla.com/VehicleSafetyReport"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www.youtube.com/watch?v=kwf5F7Lze3A" TargetMode="External"/><Relationship Id="rId4" Type="http://schemas.openxmlformats.org/officeDocument/2006/relationships/hyperlink" Target="https://www.youtube.com/watch?v=jSC5qSKmc8Q"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 Id="rId3" Type="http://schemas.openxmlformats.org/officeDocument/2006/relationships/image" Target="../media/image10.png"/><Relationship Id="rId4" Type="http://schemas.openxmlformats.org/officeDocument/2006/relationships/hyperlink" Target="https://www.youtube.com/watch?v=eXdVDhOGqoE"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hyperlink" Target="https://www.bu.edu/hic/2022/02/15/ask-the-experts-what-is-algorithmic-accountability/"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hyperlink" Target="https://www.bu.edu/hic/2022/02/15/ask-the-experts-what-is-algorithmic-accountability/"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9.xml"/><Relationship Id="rId3" Type="http://schemas.openxmlformats.org/officeDocument/2006/relationships/image" Target="../media/image1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mailto:adas@monmouth.edu" TargetMode="External"/><Relationship Id="rId4" Type="http://schemas.openxmlformats.org/officeDocument/2006/relationships/hyperlink" Target="mailto:professoraruprdas@gmail.com" TargetMode="External"/><Relationship Id="rId5" Type="http://schemas.openxmlformats.org/officeDocument/2006/relationships/hyperlink" Target="mailto:professoraruprdas@gmail.ciom"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hyperlink" Target="https://www.hattusia.com/post/accountability-in-ai-algorithmic-impact-assessments-jenny-brennan-lara-groves"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hyperlink" Target="https://jolt.law.harvard.edu/assets/articlePDFs/v35/Selbst-An-Institutional-View-of-Algorithmic-Impact-Assessments.pdf"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hyperlink" Target="https://jolt.law.harvard.edu/assets/articlePDFs/v35/Selbst-An-Institutional-View-of-Algorithmic-Impact-Assessments.pdf"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hyperlink" Target="https://jolt.law.harvard.edu/assets/articlePDFs/v35/Selbst-An-Institutional-View-of-Algorithmic-Impact-Assessments.pdf"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hyperlink" Target="https://jolt.law.harvard.edu/assets/articlePDFs/v35/Selbst-An-Institutional-View-of-Algorithmic-Impact-Assessments.pdf"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hyperlink" Target="https://jolt.law.harvard.edu/assets/articlePDFs/v35/Selbst-An-Institutional-View-of-Algorithmic-Impact-Assessments.pdf"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hyperlink" Target="https://jolt.law.harvard.edu/assets/articlePDFs/v35/Selbst-An-Institutional-View-of-Algorithmic-Impact-Assessments.pdf"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hyperlink" Target="https://jolt.law.harvard.edu/assets/articlePDFs/v35/Selbst-An-Institutional-View-of-Algorithmic-Impact-Assessments.pdf"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hyperlink" Target="https://jolt.law.harvard.edu/assets/articlePDFs/v35/Selbst-An-Institutional-View-of-Algorithmic-Impact-Assessments.pdf"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hyperlink" Target="https://jolt.law.harvard.edu/assets/articlePDFs/v35/Selbst-An-Institutional-View-of-Algorithmic-Impact-Assessments.pdf"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hyperlink" Target="https://jolt.law.harvard.edu/assets/articlePDFs/v35/Selbst-An-Institutional-View-of-Algorithmic-Impact-Assessments.pdf"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hyperlink" Target="https://www.canada.ca/en/government/system/digital-government/digital-government-innovations/responsible-use-ai/algorithmic-impact-assessment.html" TargetMode="External"/><Relationship Id="rId4" Type="http://schemas.openxmlformats.org/officeDocument/2006/relationships/image" Target="../media/image11.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hyperlink" Target="https://www.pwc.com/us/en/tech-effect/ai-analytics/algorithmic-impact-assessments.html" TargetMode="External"/><Relationship Id="rId4" Type="http://schemas.openxmlformats.org/officeDocument/2006/relationships/image" Target="../media/image13.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14.png"/><Relationship Id="rId4" Type="http://schemas.openxmlformats.org/officeDocument/2006/relationships/hyperlink" Target="https://www.youtube.com/watch?v=J3HMCqCS6zE" TargetMode="External"/><Relationship Id="rId5" Type="http://schemas.openxmlformats.org/officeDocument/2006/relationships/hyperlink" Target="https://www.youtube.com/@bablai/videos" TargetMode="Externa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www.scu.edu/media/ethics-center/technology-ethics/Tech_and_Engineering_Practice-Ethical_Lenses-2022.pdf"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hyperlink" Target="https://www.theverge.com/2022/7/7/23198997/tesla-fatal-crashes-california-florida-autopilot-nhtsa"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 name="Shape 21"/>
        <p:cNvGrpSpPr/>
        <p:nvPr/>
      </p:nvGrpSpPr>
      <p:grpSpPr>
        <a:xfrm>
          <a:off x="0" y="0"/>
          <a:ext cx="0" cy="0"/>
          <a:chOff x="0" y="0"/>
          <a:chExt cx="0" cy="0"/>
        </a:xfrm>
      </p:grpSpPr>
      <p:sp>
        <p:nvSpPr>
          <p:cNvPr id="22" name="Google Shape;22;p1"/>
          <p:cNvSpPr/>
          <p:nvPr/>
        </p:nvSpPr>
        <p:spPr>
          <a:xfrm>
            <a:off x="1828801" y="52721"/>
            <a:ext cx="221664" cy="443198"/>
          </a:xfrm>
          <a:prstGeom prst="rect">
            <a:avLst/>
          </a:prstGeom>
          <a:noFill/>
          <a:ln>
            <a:noFill/>
          </a:ln>
        </p:spPr>
        <p:txBody>
          <a:bodyPr anchorCtr="0" anchor="ctr" bIns="54850" lIns="109725" spcFirstLastPara="1" rIns="109725" wrap="square" tIns="54850">
            <a:spAutoFit/>
          </a:bodyPr>
          <a:lstStyle/>
          <a:p>
            <a:pPr indent="0" lvl="0" marL="0" marR="0" rtl="0" algn="l">
              <a:lnSpc>
                <a:spcPct val="100000"/>
              </a:lnSpc>
              <a:spcBef>
                <a:spcPts val="0"/>
              </a:spcBef>
              <a:spcAft>
                <a:spcPts val="0"/>
              </a:spcAft>
              <a:buClr>
                <a:srgbClr val="000000"/>
              </a:buClr>
              <a:buSzPts val="2160"/>
              <a:buFont typeface="Arial"/>
              <a:buNone/>
            </a:pPr>
            <a:r>
              <a:t/>
            </a:r>
            <a:endParaRPr b="0" i="0" sz="2160" u="none" cap="none" strike="noStrike">
              <a:solidFill>
                <a:schemeClr val="dk1"/>
              </a:solidFill>
              <a:latin typeface="Calibri"/>
              <a:ea typeface="Calibri"/>
              <a:cs typeface="Calibri"/>
              <a:sym typeface="Calibri"/>
            </a:endParaRPr>
          </a:p>
        </p:txBody>
      </p:sp>
      <p:sp>
        <p:nvSpPr>
          <p:cNvPr id="23" name="Google Shape;23;p1"/>
          <p:cNvSpPr/>
          <p:nvPr/>
        </p:nvSpPr>
        <p:spPr>
          <a:xfrm>
            <a:off x="1828801" y="2113645"/>
            <a:ext cx="10346620" cy="2437590"/>
          </a:xfrm>
          <a:prstGeom prst="rect">
            <a:avLst/>
          </a:prstGeom>
          <a:noFill/>
          <a:ln>
            <a:noFill/>
          </a:ln>
        </p:spPr>
        <p:txBody>
          <a:bodyPr anchorCtr="0" anchor="ctr" bIns="0" lIns="0" spcFirstLastPara="1" rIns="0" wrap="square" tIns="0">
            <a:spAutoFit/>
          </a:bodyPr>
          <a:lstStyle/>
          <a:p>
            <a:pPr indent="0" lvl="0" marL="0" marR="0" rtl="0" algn="ctr">
              <a:lnSpc>
                <a:spcPct val="100000"/>
              </a:lnSpc>
              <a:spcBef>
                <a:spcPts val="0"/>
              </a:spcBef>
              <a:spcAft>
                <a:spcPts val="0"/>
              </a:spcAft>
              <a:buClr>
                <a:srgbClr val="000000"/>
              </a:buClr>
              <a:buSzPts val="839"/>
              <a:buFont typeface="Arial"/>
              <a:buNone/>
            </a:pPr>
            <a:r>
              <a:t/>
            </a:r>
            <a:endParaRPr b="0" i="0" sz="839"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4800"/>
              <a:buFont typeface="Arial"/>
              <a:buNone/>
            </a:pPr>
            <a:r>
              <a:rPr b="1" i="0" lang="en-US" sz="4800" u="none" cap="none" strike="noStrike">
                <a:solidFill>
                  <a:srgbClr val="002060"/>
                </a:solidFill>
                <a:latin typeface="Calibri"/>
                <a:ea typeface="Calibri"/>
                <a:cs typeface="Calibri"/>
                <a:sym typeface="Calibri"/>
              </a:rPr>
              <a:t>DS 517– Lecture 2</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Times New Roman"/>
                <a:ea typeface="Times New Roman"/>
                <a:cs typeface="Times New Roman"/>
                <a:sym typeface="Times New Roman"/>
              </a:rPr>
              <a:t> </a:t>
            </a:r>
            <a:r>
              <a:rPr b="1" i="0" lang="en-US" sz="3600" u="none" cap="none" strike="noStrike">
                <a:solidFill>
                  <a:srgbClr val="002060"/>
                </a:solidFill>
                <a:latin typeface="Calibri"/>
                <a:ea typeface="Calibri"/>
                <a:cs typeface="Calibri"/>
                <a:sym typeface="Calibri"/>
              </a:rPr>
              <a:t>Algorithms &amp; Accountability</a:t>
            </a:r>
            <a:endParaRPr b="1" i="0" sz="3600" u="none" cap="none" strike="noStrike">
              <a:solidFill>
                <a:srgbClr val="00206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002060"/>
              </a:solidFill>
              <a:latin typeface="Calibri"/>
              <a:ea typeface="Calibri"/>
              <a:cs typeface="Calibri"/>
              <a:sym typeface="Calibri"/>
            </a:endParaRPr>
          </a:p>
        </p:txBody>
      </p:sp>
      <p:sp>
        <p:nvSpPr>
          <p:cNvPr id="24" name="Google Shape;24;p1"/>
          <p:cNvSpPr/>
          <p:nvPr/>
        </p:nvSpPr>
        <p:spPr>
          <a:xfrm>
            <a:off x="588169" y="6968812"/>
            <a:ext cx="10298728" cy="899349"/>
          </a:xfrm>
          <a:prstGeom prst="rect">
            <a:avLst/>
          </a:prstGeom>
          <a:noFill/>
          <a:ln>
            <a:noFill/>
          </a:ln>
        </p:spPr>
        <p:txBody>
          <a:bodyPr anchorCtr="0" anchor="t" bIns="45700" lIns="91425" spcFirstLastPara="1" rIns="91425" wrap="square" tIns="45700">
            <a:spAutoFit/>
          </a:bodyPr>
          <a:lstStyle/>
          <a:p>
            <a:pPr indent="0" lvl="0" marL="0" marR="0" rtl="0" algn="l">
              <a:lnSpc>
                <a:spcPct val="115000"/>
              </a:lnSpc>
              <a:spcBef>
                <a:spcPts val="0"/>
              </a:spcBef>
              <a:spcAft>
                <a:spcPts val="0"/>
              </a:spcAft>
              <a:buClr>
                <a:srgbClr val="000000"/>
              </a:buClr>
              <a:buSzPts val="2400"/>
              <a:buFont typeface="Arial"/>
              <a:buNone/>
            </a:pPr>
            <a:r>
              <a:rPr b="1" i="0" lang="en-US" sz="2400" u="none" cap="none" strike="noStrike">
                <a:solidFill>
                  <a:srgbClr val="002060"/>
                </a:solidFill>
                <a:latin typeface="Calibri"/>
                <a:ea typeface="Calibri"/>
                <a:cs typeface="Calibri"/>
                <a:sym typeface="Calibri"/>
              </a:rPr>
              <a:t>Arup Das</a:t>
            </a:r>
            <a:r>
              <a:rPr b="0" i="0" lang="en-US" sz="960" u="none" cap="none" strike="noStrike">
                <a:solidFill>
                  <a:srgbClr val="002060"/>
                </a:solidFill>
                <a:latin typeface="Calibri"/>
                <a:ea typeface="Calibri"/>
                <a:cs typeface="Calibri"/>
                <a:sym typeface="Calibri"/>
              </a:rPr>
              <a:t> </a:t>
            </a:r>
            <a:endParaRPr b="0" i="0" sz="384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0"/>
              </a:spcBef>
              <a:spcAft>
                <a:spcPts val="0"/>
              </a:spcAft>
              <a:buClr>
                <a:srgbClr val="000000"/>
              </a:buClr>
              <a:buSzPts val="2160"/>
              <a:buFont typeface="Arial"/>
              <a:buNone/>
            </a:pPr>
            <a:r>
              <a:rPr b="0" i="0" lang="en-US" sz="2160" u="sng" cap="none" strike="noStrike">
                <a:solidFill>
                  <a:srgbClr val="0000FF"/>
                </a:solidFill>
                <a:latin typeface="Calibri"/>
                <a:ea typeface="Calibri"/>
                <a:cs typeface="Calibri"/>
                <a:sym typeface="Calibri"/>
              </a:rPr>
              <a:t>adas@Monmouth.edu</a:t>
            </a:r>
            <a:endParaRPr b="0" i="0" sz="3840" u="none" cap="none" strike="noStrike">
              <a:solidFill>
                <a:schemeClr val="dk1"/>
              </a:solidFill>
              <a:latin typeface="Times New Roman"/>
              <a:ea typeface="Times New Roman"/>
              <a:cs typeface="Times New Roman"/>
              <a:sym typeface="Times New Roman"/>
            </a:endParaRPr>
          </a:p>
        </p:txBody>
      </p:sp>
      <p:sp>
        <p:nvSpPr>
          <p:cNvPr id="25" name="Google Shape;25;p1"/>
          <p:cNvSpPr txBox="1"/>
          <p:nvPr/>
        </p:nvSpPr>
        <p:spPr>
          <a:xfrm>
            <a:off x="521494" y="4897160"/>
            <a:ext cx="7386636" cy="193899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002060"/>
                </a:solidFill>
                <a:latin typeface="Calibri"/>
                <a:ea typeface="Calibri"/>
                <a:cs typeface="Calibri"/>
                <a:sym typeface="Calibri"/>
              </a:rPr>
              <a:t>DS-517-50: Ethics and Bias in AI</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002060"/>
                </a:solidFill>
                <a:latin typeface="Calibri"/>
                <a:ea typeface="Calibri"/>
                <a:cs typeface="Calibri"/>
                <a:sym typeface="Calibri"/>
              </a:rPr>
              <a:t>2024 Fall</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002060"/>
                </a:solidFill>
                <a:latin typeface="Calibri"/>
                <a:ea typeface="Calibri"/>
                <a:cs typeface="Calibri"/>
                <a:sym typeface="Calibri"/>
              </a:rPr>
              <a:t>MONMOUTH CAMPUS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002060"/>
                </a:solidFill>
                <a:latin typeface="Calibri"/>
                <a:ea typeface="Calibri"/>
                <a:cs typeface="Calibri"/>
                <a:sym typeface="Calibri"/>
              </a:rPr>
              <a:t>M 7:30 PM - 10:20 PM</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002060"/>
                </a:solidFill>
                <a:latin typeface="Calibri"/>
                <a:ea typeface="Calibri"/>
                <a:cs typeface="Calibri"/>
                <a:sym typeface="Calibri"/>
              </a:rPr>
              <a:t>9/3/2024 - 12/9/2024</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002060"/>
                </a:solidFill>
                <a:latin typeface="Calibri"/>
                <a:ea typeface="Calibri"/>
                <a:cs typeface="Calibri"/>
                <a:sym typeface="Calibri"/>
              </a:rPr>
              <a:t>Howard Hall, 309 LECTURE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g300787fb627_0_73"/>
          <p:cNvSpPr/>
          <p:nvPr/>
        </p:nvSpPr>
        <p:spPr>
          <a:xfrm>
            <a:off x="2301240" y="1828800"/>
            <a:ext cx="54870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160"/>
              <a:buFont typeface="Arial"/>
              <a:buNone/>
            </a:pPr>
            <a:r>
              <a:rPr b="0" i="0" lang="en-US" sz="2160" u="none" cap="none" strike="noStrike">
                <a:solidFill>
                  <a:schemeClr val="lt1"/>
                </a:solidFill>
                <a:latin typeface="Calibri"/>
                <a:ea typeface="Calibri"/>
                <a:cs typeface="Calibri"/>
                <a:sym typeface="Calibri"/>
              </a:rPr>
              <a:t>Deep Learning with Python</a:t>
            </a:r>
            <a:endParaRPr b="0" i="0" sz="1400" u="none" cap="none" strike="noStrike">
              <a:solidFill>
                <a:srgbClr val="000000"/>
              </a:solidFill>
              <a:latin typeface="Arial"/>
              <a:ea typeface="Arial"/>
              <a:cs typeface="Arial"/>
              <a:sym typeface="Arial"/>
            </a:endParaRPr>
          </a:p>
        </p:txBody>
      </p:sp>
      <p:sp>
        <p:nvSpPr>
          <p:cNvPr id="99" name="Google Shape;99;g300787fb627_0_73"/>
          <p:cNvSpPr txBox="1"/>
          <p:nvPr/>
        </p:nvSpPr>
        <p:spPr>
          <a:xfrm>
            <a:off x="407406" y="113142"/>
            <a:ext cx="12814500" cy="683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840"/>
              <a:buFont typeface="Arial"/>
              <a:buNone/>
            </a:pPr>
            <a:r>
              <a:rPr b="1" i="0" lang="en-US" sz="3840" u="none" cap="none" strike="noStrike">
                <a:solidFill>
                  <a:srgbClr val="002060"/>
                </a:solidFill>
                <a:latin typeface="Calibri"/>
                <a:ea typeface="Calibri"/>
                <a:cs typeface="Calibri"/>
                <a:sym typeface="Calibri"/>
              </a:rPr>
              <a:t>AI Ethics 5 Core Principles</a:t>
            </a:r>
            <a:endParaRPr b="0" i="0" sz="1400" u="none" cap="none" strike="noStrike">
              <a:solidFill>
                <a:srgbClr val="000000"/>
              </a:solidFill>
              <a:latin typeface="Arial"/>
              <a:ea typeface="Arial"/>
              <a:cs typeface="Arial"/>
              <a:sym typeface="Arial"/>
            </a:endParaRPr>
          </a:p>
        </p:txBody>
      </p:sp>
      <p:cxnSp>
        <p:nvCxnSpPr>
          <p:cNvPr id="100" name="Google Shape;100;g300787fb627_0_73"/>
          <p:cNvCxnSpPr/>
          <p:nvPr/>
        </p:nvCxnSpPr>
        <p:spPr>
          <a:xfrm>
            <a:off x="407406" y="726254"/>
            <a:ext cx="13806600" cy="0"/>
          </a:xfrm>
          <a:prstGeom prst="straightConnector1">
            <a:avLst/>
          </a:prstGeom>
          <a:noFill/>
          <a:ln cap="flat" cmpd="sng" w="12700">
            <a:solidFill>
              <a:srgbClr val="002060"/>
            </a:solidFill>
            <a:prstDash val="solid"/>
            <a:miter lim="800000"/>
            <a:headEnd len="sm" w="sm" type="none"/>
            <a:tailEnd len="sm" w="sm" type="none"/>
          </a:ln>
        </p:spPr>
      </p:cxnSp>
      <p:sp>
        <p:nvSpPr>
          <p:cNvPr id="101" name="Google Shape;101;g300787fb627_0_73"/>
          <p:cNvSpPr txBox="1"/>
          <p:nvPr/>
        </p:nvSpPr>
        <p:spPr>
          <a:xfrm>
            <a:off x="326675" y="1507864"/>
            <a:ext cx="13887300" cy="2862900"/>
          </a:xfrm>
          <a:prstGeom prst="rect">
            <a:avLst/>
          </a:prstGeom>
          <a:noFill/>
          <a:ln>
            <a:noFill/>
          </a:ln>
        </p:spPr>
        <p:txBody>
          <a:bodyPr anchorCtr="0" anchor="t" bIns="45700" lIns="91425" spcFirstLastPara="1" rIns="91425" wrap="square" tIns="45700">
            <a:spAutoFit/>
          </a:bodyPr>
          <a:lstStyle/>
          <a:p>
            <a:pPr indent="-342900" lvl="1" marL="800100" marR="0" rtl="0" algn="l">
              <a:lnSpc>
                <a:spcPct val="100000"/>
              </a:lnSpc>
              <a:spcBef>
                <a:spcPts val="0"/>
              </a:spcBef>
              <a:spcAft>
                <a:spcPts val="0"/>
              </a:spcAft>
              <a:buClr>
                <a:srgbClr val="000000"/>
              </a:buClr>
              <a:buSzPts val="3600"/>
              <a:buFont typeface="Arial"/>
              <a:buChar char="•"/>
            </a:pPr>
            <a:r>
              <a:rPr b="1" i="0" lang="en-US" sz="3600" u="none" cap="none" strike="noStrike">
                <a:solidFill>
                  <a:srgbClr val="000000"/>
                </a:solidFill>
                <a:latin typeface="Arial"/>
                <a:ea typeface="Arial"/>
                <a:cs typeface="Arial"/>
                <a:sym typeface="Arial"/>
              </a:rPr>
              <a:t>Non-Maleficence (Avoid Harm) </a:t>
            </a:r>
            <a:endParaRPr b="0" i="0" sz="1400" u="none" cap="none" strike="noStrike">
              <a:solidFill>
                <a:srgbClr val="000000"/>
              </a:solidFill>
              <a:latin typeface="Arial"/>
              <a:ea typeface="Arial"/>
              <a:cs typeface="Arial"/>
              <a:sym typeface="Arial"/>
            </a:endParaRPr>
          </a:p>
          <a:p>
            <a:pPr indent="-342900" lvl="1" marL="800100" marR="0" rtl="0" algn="l">
              <a:lnSpc>
                <a:spcPct val="100000"/>
              </a:lnSpc>
              <a:spcBef>
                <a:spcPts val="0"/>
              </a:spcBef>
              <a:spcAft>
                <a:spcPts val="0"/>
              </a:spcAft>
              <a:buClr>
                <a:srgbClr val="000000"/>
              </a:buClr>
              <a:buSzPts val="3600"/>
              <a:buFont typeface="Arial"/>
              <a:buChar char="•"/>
            </a:pPr>
            <a:r>
              <a:rPr b="1" i="0" lang="en-US" sz="3600" u="none" cap="none" strike="noStrike">
                <a:solidFill>
                  <a:srgbClr val="000000"/>
                </a:solidFill>
                <a:latin typeface="Arial"/>
                <a:ea typeface="Arial"/>
                <a:cs typeface="Arial"/>
                <a:sym typeface="Arial"/>
              </a:rPr>
              <a:t>Responsbility or Accountability </a:t>
            </a:r>
            <a:endParaRPr b="0" i="0" sz="1400" u="none" cap="none" strike="noStrike">
              <a:solidFill>
                <a:srgbClr val="000000"/>
              </a:solidFill>
              <a:latin typeface="Arial"/>
              <a:ea typeface="Arial"/>
              <a:cs typeface="Arial"/>
              <a:sym typeface="Arial"/>
            </a:endParaRPr>
          </a:p>
          <a:p>
            <a:pPr indent="-342900" lvl="1" marL="800100" marR="0" rtl="0" algn="l">
              <a:lnSpc>
                <a:spcPct val="100000"/>
              </a:lnSpc>
              <a:spcBef>
                <a:spcPts val="0"/>
              </a:spcBef>
              <a:spcAft>
                <a:spcPts val="0"/>
              </a:spcAft>
              <a:buClr>
                <a:srgbClr val="000000"/>
              </a:buClr>
              <a:buSzPts val="3600"/>
              <a:buFont typeface="Arial"/>
              <a:buChar char="•"/>
            </a:pPr>
            <a:r>
              <a:rPr b="1" i="0" lang="en-US" sz="3600" u="none" cap="none" strike="noStrike">
                <a:solidFill>
                  <a:srgbClr val="000000"/>
                </a:solidFill>
                <a:latin typeface="Arial"/>
                <a:ea typeface="Arial"/>
                <a:cs typeface="Arial"/>
                <a:sym typeface="Arial"/>
              </a:rPr>
              <a:t>Transparency or Explainability </a:t>
            </a:r>
            <a:endParaRPr b="0" i="0" sz="1400" u="none" cap="none" strike="noStrike">
              <a:solidFill>
                <a:srgbClr val="000000"/>
              </a:solidFill>
              <a:latin typeface="Arial"/>
              <a:ea typeface="Arial"/>
              <a:cs typeface="Arial"/>
              <a:sym typeface="Arial"/>
            </a:endParaRPr>
          </a:p>
          <a:p>
            <a:pPr indent="-342900" lvl="1" marL="800100" marR="0" rtl="0" algn="l">
              <a:lnSpc>
                <a:spcPct val="100000"/>
              </a:lnSpc>
              <a:spcBef>
                <a:spcPts val="0"/>
              </a:spcBef>
              <a:spcAft>
                <a:spcPts val="0"/>
              </a:spcAft>
              <a:buClr>
                <a:srgbClr val="000000"/>
              </a:buClr>
              <a:buSzPts val="3600"/>
              <a:buFont typeface="Arial"/>
              <a:buChar char="•"/>
            </a:pPr>
            <a:r>
              <a:rPr b="1" i="0" lang="en-US" sz="3600" u="none" cap="none" strike="noStrike">
                <a:solidFill>
                  <a:srgbClr val="000000"/>
                </a:solidFill>
                <a:latin typeface="Arial"/>
                <a:ea typeface="Arial"/>
                <a:cs typeface="Arial"/>
                <a:sym typeface="Arial"/>
              </a:rPr>
              <a:t>Justice or Fairness </a:t>
            </a:r>
            <a:endParaRPr b="0" i="0" sz="1400" u="none" cap="none" strike="noStrike">
              <a:solidFill>
                <a:srgbClr val="000000"/>
              </a:solidFill>
              <a:latin typeface="Arial"/>
              <a:ea typeface="Arial"/>
              <a:cs typeface="Arial"/>
              <a:sym typeface="Arial"/>
            </a:endParaRPr>
          </a:p>
          <a:p>
            <a:pPr indent="-342900" lvl="1" marL="800100" marR="0" rtl="0" algn="l">
              <a:lnSpc>
                <a:spcPct val="100000"/>
              </a:lnSpc>
              <a:spcBef>
                <a:spcPts val="0"/>
              </a:spcBef>
              <a:spcAft>
                <a:spcPts val="0"/>
              </a:spcAft>
              <a:buClr>
                <a:srgbClr val="000000"/>
              </a:buClr>
              <a:buSzPts val="3600"/>
              <a:buFont typeface="Arial"/>
              <a:buChar char="•"/>
            </a:pPr>
            <a:r>
              <a:rPr b="1" i="0" lang="en-US" sz="3600" u="none" cap="none" strike="noStrike">
                <a:solidFill>
                  <a:srgbClr val="000000"/>
                </a:solidFill>
                <a:latin typeface="Arial"/>
                <a:ea typeface="Arial"/>
                <a:cs typeface="Arial"/>
                <a:sym typeface="Arial"/>
              </a:rPr>
              <a:t>Human rights – Privacy and Security </a:t>
            </a:r>
            <a:endParaRPr b="1" i="0" sz="3600" u="none" cap="none" strike="noStrike">
              <a:solidFill>
                <a:srgbClr val="000000"/>
              </a:solidFill>
              <a:latin typeface="Arial"/>
              <a:ea typeface="Arial"/>
              <a:cs typeface="Arial"/>
              <a:sym typeface="Arial"/>
            </a:endParaRPr>
          </a:p>
        </p:txBody>
      </p:sp>
      <p:sp>
        <p:nvSpPr>
          <p:cNvPr id="102" name="Google Shape;102;g300787fb627_0_73"/>
          <p:cNvSpPr/>
          <p:nvPr/>
        </p:nvSpPr>
        <p:spPr>
          <a:xfrm>
            <a:off x="1103148" y="6274319"/>
            <a:ext cx="7378500" cy="523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US" sz="1400" u="sng" cap="none" strike="noStrike">
                <a:solidFill>
                  <a:srgbClr val="000000"/>
                </a:solidFill>
                <a:highlight>
                  <a:srgbClr val="FFFF00"/>
                </a:highlight>
                <a:latin typeface="Arial"/>
                <a:ea typeface="Arial"/>
                <a:cs typeface="Arial"/>
                <a:sym typeface="Arial"/>
                <a:hlinkClick r:id="rId3">
                  <a:extLst>
                    <a:ext uri="{A12FA001-AC4F-418D-AE19-62706E023703}">
                      <ahyp:hlinkClr val="tx"/>
                    </a:ext>
                  </a:extLst>
                </a:hlinkClick>
              </a:rPr>
              <a:t>https://arxiv.org/ftp/arxiv/papers/1906/1906.11668.pdf</a:t>
            </a:r>
            <a:endParaRPr b="0" i="1" sz="1400" u="none" cap="none" strike="noStrike">
              <a:solidFill>
                <a:srgbClr val="000000"/>
              </a:solidFill>
              <a:highlight>
                <a:srgbClr val="FFFF00"/>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g300787fb627_0_96"/>
          <p:cNvSpPr/>
          <p:nvPr/>
        </p:nvSpPr>
        <p:spPr>
          <a:xfrm>
            <a:off x="2301240" y="1828800"/>
            <a:ext cx="54870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160"/>
              <a:buFont typeface="Arial"/>
              <a:buNone/>
            </a:pPr>
            <a:r>
              <a:rPr b="0" i="0" lang="en-US" sz="2160" u="none" cap="none" strike="noStrike">
                <a:solidFill>
                  <a:schemeClr val="lt1"/>
                </a:solidFill>
                <a:latin typeface="Calibri"/>
                <a:ea typeface="Calibri"/>
                <a:cs typeface="Calibri"/>
                <a:sym typeface="Calibri"/>
              </a:rPr>
              <a:t>Deep Learning with Python</a:t>
            </a:r>
            <a:endParaRPr b="0" i="0" sz="1400" u="none" cap="none" strike="noStrike">
              <a:solidFill>
                <a:srgbClr val="000000"/>
              </a:solidFill>
              <a:latin typeface="Arial"/>
              <a:ea typeface="Arial"/>
              <a:cs typeface="Arial"/>
              <a:sym typeface="Arial"/>
            </a:endParaRPr>
          </a:p>
        </p:txBody>
      </p:sp>
      <p:sp>
        <p:nvSpPr>
          <p:cNvPr id="108" name="Google Shape;108;g300787fb627_0_96"/>
          <p:cNvSpPr txBox="1"/>
          <p:nvPr/>
        </p:nvSpPr>
        <p:spPr>
          <a:xfrm>
            <a:off x="407406" y="113142"/>
            <a:ext cx="12814500" cy="683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840"/>
              <a:buFont typeface="Arial"/>
              <a:buNone/>
            </a:pPr>
            <a:r>
              <a:rPr b="1" i="0" lang="en-US" sz="3840" u="none" cap="none" strike="noStrike">
                <a:solidFill>
                  <a:srgbClr val="002060"/>
                </a:solidFill>
                <a:latin typeface="Calibri"/>
                <a:ea typeface="Calibri"/>
                <a:cs typeface="Calibri"/>
                <a:sym typeface="Calibri"/>
              </a:rPr>
              <a:t>AI Ethics 5 Core Principles Questions </a:t>
            </a:r>
            <a:endParaRPr b="0" i="0" sz="1400" u="none" cap="none" strike="noStrike">
              <a:solidFill>
                <a:srgbClr val="000000"/>
              </a:solidFill>
              <a:latin typeface="Arial"/>
              <a:ea typeface="Arial"/>
              <a:cs typeface="Arial"/>
              <a:sym typeface="Arial"/>
            </a:endParaRPr>
          </a:p>
        </p:txBody>
      </p:sp>
      <p:cxnSp>
        <p:nvCxnSpPr>
          <p:cNvPr id="109" name="Google Shape;109;g300787fb627_0_96"/>
          <p:cNvCxnSpPr/>
          <p:nvPr/>
        </p:nvCxnSpPr>
        <p:spPr>
          <a:xfrm>
            <a:off x="407406" y="726254"/>
            <a:ext cx="13806600" cy="0"/>
          </a:xfrm>
          <a:prstGeom prst="straightConnector1">
            <a:avLst/>
          </a:prstGeom>
          <a:noFill/>
          <a:ln cap="flat" cmpd="sng" w="12700">
            <a:solidFill>
              <a:srgbClr val="002060"/>
            </a:solidFill>
            <a:prstDash val="solid"/>
            <a:miter lim="800000"/>
            <a:headEnd len="sm" w="sm" type="none"/>
            <a:tailEnd len="sm" w="sm" type="none"/>
          </a:ln>
        </p:spPr>
      </p:cxnSp>
      <p:sp>
        <p:nvSpPr>
          <p:cNvPr id="110" name="Google Shape;110;g300787fb627_0_96"/>
          <p:cNvSpPr/>
          <p:nvPr/>
        </p:nvSpPr>
        <p:spPr>
          <a:xfrm>
            <a:off x="672224" y="7480079"/>
            <a:ext cx="7378500" cy="523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US" sz="1400" u="sng" cap="none" strike="noStrike">
                <a:solidFill>
                  <a:srgbClr val="000000"/>
                </a:solidFill>
                <a:highlight>
                  <a:srgbClr val="FFFF00"/>
                </a:highlight>
                <a:latin typeface="Arial"/>
                <a:ea typeface="Arial"/>
                <a:cs typeface="Arial"/>
                <a:sym typeface="Arial"/>
                <a:hlinkClick r:id="rId3">
                  <a:extLst>
                    <a:ext uri="{A12FA001-AC4F-418D-AE19-62706E023703}">
                      <ahyp:hlinkClr val="tx"/>
                    </a:ext>
                  </a:extLst>
                </a:hlinkClick>
              </a:rPr>
              <a:t>https://arxiv.org/ftp/arxiv/papers/1906/1906.11668.pdf</a:t>
            </a:r>
            <a:endParaRPr b="0" i="1" sz="1400" u="none" cap="none" strike="noStrike">
              <a:solidFill>
                <a:srgbClr val="000000"/>
              </a:solidFill>
              <a:highlight>
                <a:srgbClr val="FFFF00"/>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g300787fb627_0_96"/>
          <p:cNvSpPr txBox="1"/>
          <p:nvPr/>
        </p:nvSpPr>
        <p:spPr>
          <a:xfrm>
            <a:off x="500542" y="1130191"/>
            <a:ext cx="13806600" cy="5633700"/>
          </a:xfrm>
          <a:prstGeom prst="rect">
            <a:avLst/>
          </a:prstGeom>
          <a:noFill/>
          <a:ln>
            <a:noFill/>
          </a:ln>
        </p:spPr>
        <p:txBody>
          <a:bodyPr anchorCtr="0" anchor="t" bIns="45700" lIns="91425" spcFirstLastPara="1" rIns="91425" wrap="square" tIns="45700">
            <a:spAutoFit/>
          </a:bodyPr>
          <a:lstStyle/>
          <a:p>
            <a:pPr indent="-457200" lvl="0" marL="457200" marR="0" rtl="0" algn="l">
              <a:lnSpc>
                <a:spcPct val="100000"/>
              </a:lnSpc>
              <a:spcBef>
                <a:spcPts val="0"/>
              </a:spcBef>
              <a:spcAft>
                <a:spcPts val="0"/>
              </a:spcAft>
              <a:buClr>
                <a:srgbClr val="000000"/>
              </a:buClr>
              <a:buSzPts val="3600"/>
              <a:buFont typeface="Arial"/>
              <a:buAutoNum type="arabicPeriod"/>
            </a:pPr>
            <a:r>
              <a:rPr b="1" i="0" lang="en-US" sz="3600" u="none" cap="none" strike="noStrike">
                <a:solidFill>
                  <a:srgbClr val="000000"/>
                </a:solidFill>
                <a:latin typeface="Arial"/>
                <a:ea typeface="Arial"/>
                <a:cs typeface="Arial"/>
                <a:sym typeface="Arial"/>
              </a:rPr>
              <a:t>Should we use AI for good and not for causing harm</a:t>
            </a:r>
            <a:r>
              <a:rPr b="0" i="0" lang="en-US" sz="3600" u="none" cap="none" strike="noStrike">
                <a:solidFill>
                  <a:srgbClr val="000000"/>
                </a:solidFill>
                <a:latin typeface="Arial"/>
                <a:ea typeface="Arial"/>
                <a:cs typeface="Arial"/>
                <a:sym typeface="Arial"/>
              </a:rPr>
              <a:t>? (the principle of beneficence/ non-maleficence)</a:t>
            </a:r>
            <a:endParaRPr b="0" i="0" sz="1400" u="none" cap="none" strike="noStrike">
              <a:solidFill>
                <a:srgbClr val="000000"/>
              </a:solidFill>
              <a:latin typeface="Arial"/>
              <a:ea typeface="Arial"/>
              <a:cs typeface="Arial"/>
              <a:sym typeface="Arial"/>
            </a:endParaRPr>
          </a:p>
          <a:p>
            <a:pPr indent="-457200" lvl="0" marL="457200" marR="0" rtl="0" algn="l">
              <a:lnSpc>
                <a:spcPct val="100000"/>
              </a:lnSpc>
              <a:spcBef>
                <a:spcPts val="0"/>
              </a:spcBef>
              <a:spcAft>
                <a:spcPts val="0"/>
              </a:spcAft>
              <a:buClr>
                <a:srgbClr val="000000"/>
              </a:buClr>
              <a:buSzPts val="3600"/>
              <a:buFont typeface="Arial"/>
              <a:buAutoNum type="arabicPeriod"/>
            </a:pPr>
            <a:r>
              <a:rPr b="1" i="0" lang="en-US" sz="3600" u="none" cap="none" strike="noStrike">
                <a:solidFill>
                  <a:srgbClr val="000000"/>
                </a:solidFill>
                <a:latin typeface="Arial"/>
                <a:ea typeface="Arial"/>
                <a:cs typeface="Arial"/>
                <a:sym typeface="Arial"/>
              </a:rPr>
              <a:t>Who should be blamed when AI causes harm</a:t>
            </a:r>
            <a:r>
              <a:rPr b="0" i="0" lang="en-US" sz="3600" u="none" cap="none" strike="noStrike">
                <a:solidFill>
                  <a:srgbClr val="000000"/>
                </a:solidFill>
                <a:latin typeface="Arial"/>
                <a:ea typeface="Arial"/>
                <a:cs typeface="Arial"/>
                <a:sym typeface="Arial"/>
              </a:rPr>
              <a:t>? (the principle of accountability)</a:t>
            </a:r>
            <a:endParaRPr b="0" i="0" sz="1400" u="none" cap="none" strike="noStrike">
              <a:solidFill>
                <a:srgbClr val="000000"/>
              </a:solidFill>
              <a:latin typeface="Arial"/>
              <a:ea typeface="Arial"/>
              <a:cs typeface="Arial"/>
              <a:sym typeface="Arial"/>
            </a:endParaRPr>
          </a:p>
          <a:p>
            <a:pPr indent="-457200" lvl="0" marL="457200" marR="0" rtl="0" algn="l">
              <a:lnSpc>
                <a:spcPct val="100000"/>
              </a:lnSpc>
              <a:spcBef>
                <a:spcPts val="0"/>
              </a:spcBef>
              <a:spcAft>
                <a:spcPts val="0"/>
              </a:spcAft>
              <a:buClr>
                <a:srgbClr val="000000"/>
              </a:buClr>
              <a:buSzPts val="3600"/>
              <a:buFont typeface="Arial"/>
              <a:buAutoNum type="arabicPeriod"/>
            </a:pPr>
            <a:r>
              <a:rPr b="1" i="0" lang="en-US" sz="3600" u="none" cap="none" strike="noStrike">
                <a:solidFill>
                  <a:srgbClr val="000000"/>
                </a:solidFill>
                <a:latin typeface="Arial"/>
                <a:ea typeface="Arial"/>
                <a:cs typeface="Arial"/>
                <a:sym typeface="Arial"/>
              </a:rPr>
              <a:t>Should we understand what and why AI does whatever it does</a:t>
            </a:r>
            <a:r>
              <a:rPr b="0" i="0" lang="en-US" sz="3600" u="none" cap="none" strike="noStrike">
                <a:solidFill>
                  <a:srgbClr val="000000"/>
                </a:solidFill>
                <a:latin typeface="Arial"/>
                <a:ea typeface="Arial"/>
                <a:cs typeface="Arial"/>
                <a:sym typeface="Arial"/>
              </a:rPr>
              <a:t>? (the principle of transparency)</a:t>
            </a:r>
            <a:endParaRPr b="0" i="0" sz="1400" u="none" cap="none" strike="noStrike">
              <a:solidFill>
                <a:srgbClr val="000000"/>
              </a:solidFill>
              <a:latin typeface="Arial"/>
              <a:ea typeface="Arial"/>
              <a:cs typeface="Arial"/>
              <a:sym typeface="Arial"/>
            </a:endParaRPr>
          </a:p>
          <a:p>
            <a:pPr indent="-457200" lvl="0" marL="457200" marR="0" rtl="0" algn="l">
              <a:lnSpc>
                <a:spcPct val="100000"/>
              </a:lnSpc>
              <a:spcBef>
                <a:spcPts val="0"/>
              </a:spcBef>
              <a:spcAft>
                <a:spcPts val="0"/>
              </a:spcAft>
              <a:buClr>
                <a:srgbClr val="000000"/>
              </a:buClr>
              <a:buSzPts val="3600"/>
              <a:buFont typeface="Arial"/>
              <a:buAutoNum type="arabicPeriod"/>
            </a:pPr>
            <a:r>
              <a:rPr b="1" i="0" lang="en-US" sz="3600" u="none" cap="none" strike="noStrike">
                <a:solidFill>
                  <a:srgbClr val="000000"/>
                </a:solidFill>
                <a:latin typeface="Arial"/>
                <a:ea typeface="Arial"/>
                <a:cs typeface="Arial"/>
                <a:sym typeface="Arial"/>
              </a:rPr>
              <a:t>Should AI be fair or non-discriminative</a:t>
            </a:r>
            <a:r>
              <a:rPr b="0" i="0" lang="en-US" sz="3600" u="none" cap="none" strike="noStrike">
                <a:solidFill>
                  <a:srgbClr val="000000"/>
                </a:solidFill>
                <a:latin typeface="Arial"/>
                <a:ea typeface="Arial"/>
                <a:cs typeface="Arial"/>
                <a:sym typeface="Arial"/>
              </a:rPr>
              <a:t>? (the principle of fairness)</a:t>
            </a:r>
            <a:endParaRPr b="0" i="0" sz="1400" u="none" cap="none" strike="noStrike">
              <a:solidFill>
                <a:srgbClr val="000000"/>
              </a:solidFill>
              <a:latin typeface="Arial"/>
              <a:ea typeface="Arial"/>
              <a:cs typeface="Arial"/>
              <a:sym typeface="Arial"/>
            </a:endParaRPr>
          </a:p>
          <a:p>
            <a:pPr indent="-457200" lvl="0" marL="457200" marR="0" rtl="0" algn="l">
              <a:lnSpc>
                <a:spcPct val="100000"/>
              </a:lnSpc>
              <a:spcBef>
                <a:spcPts val="0"/>
              </a:spcBef>
              <a:spcAft>
                <a:spcPts val="0"/>
              </a:spcAft>
              <a:buClr>
                <a:srgbClr val="000000"/>
              </a:buClr>
              <a:buSzPts val="3600"/>
              <a:buFont typeface="Arial"/>
              <a:buAutoNum type="arabicPeriod"/>
            </a:pPr>
            <a:r>
              <a:rPr b="1" i="0" lang="en-US" sz="3600" u="none" cap="none" strike="noStrike">
                <a:solidFill>
                  <a:srgbClr val="000000"/>
                </a:solidFill>
                <a:latin typeface="Arial"/>
                <a:ea typeface="Arial"/>
                <a:cs typeface="Arial"/>
                <a:sym typeface="Arial"/>
              </a:rPr>
              <a:t>Should AI respect and promote human rights</a:t>
            </a:r>
            <a:r>
              <a:rPr b="0" i="0" lang="en-US" sz="3600" u="none" cap="none" strike="noStrike">
                <a:solidFill>
                  <a:srgbClr val="000000"/>
                </a:solidFill>
                <a:latin typeface="Arial"/>
                <a:ea typeface="Arial"/>
                <a:cs typeface="Arial"/>
                <a:sym typeface="Arial"/>
              </a:rPr>
              <a:t>? (the principle of respecting fundamental human rights)</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1">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g300787fb627_0_111"/>
          <p:cNvSpPr/>
          <p:nvPr/>
        </p:nvSpPr>
        <p:spPr>
          <a:xfrm>
            <a:off x="2301240" y="1828800"/>
            <a:ext cx="54870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79"/>
              <a:buFont typeface="Arial"/>
              <a:buNone/>
            </a:pPr>
            <a:r>
              <a:t/>
            </a:r>
            <a:endParaRPr b="0" i="0" sz="1679" u="none" cap="none" strike="noStrike">
              <a:solidFill>
                <a:schemeClr val="lt1"/>
              </a:solidFill>
              <a:latin typeface="Arial"/>
              <a:ea typeface="Arial"/>
              <a:cs typeface="Arial"/>
              <a:sym typeface="Arial"/>
            </a:endParaRPr>
          </a:p>
        </p:txBody>
      </p:sp>
      <p:sp>
        <p:nvSpPr>
          <p:cNvPr id="118" name="Google Shape;118;g300787fb627_0_111"/>
          <p:cNvSpPr txBox="1"/>
          <p:nvPr/>
        </p:nvSpPr>
        <p:spPr>
          <a:xfrm>
            <a:off x="2334402" y="303310"/>
            <a:ext cx="10425300" cy="535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80"/>
              <a:buFont typeface="Arial"/>
              <a:buNone/>
            </a:pPr>
            <a:r>
              <a:rPr b="1" i="0" lang="en-US" sz="2880" u="none" cap="none" strike="noStrike">
                <a:solidFill>
                  <a:srgbClr val="002060"/>
                </a:solidFill>
                <a:latin typeface="Arial"/>
                <a:ea typeface="Arial"/>
                <a:cs typeface="Arial"/>
                <a:sym typeface="Arial"/>
              </a:rPr>
              <a:t>Human Centered Design </a:t>
            </a:r>
            <a:endParaRPr b="0" i="0" sz="1400" u="none" cap="none" strike="noStrike">
              <a:solidFill>
                <a:srgbClr val="000000"/>
              </a:solidFill>
              <a:latin typeface="Arial"/>
              <a:ea typeface="Arial"/>
              <a:cs typeface="Arial"/>
              <a:sym typeface="Arial"/>
            </a:endParaRPr>
          </a:p>
        </p:txBody>
      </p:sp>
      <p:cxnSp>
        <p:nvCxnSpPr>
          <p:cNvPr id="119" name="Google Shape;119;g300787fb627_0_111"/>
          <p:cNvCxnSpPr/>
          <p:nvPr/>
        </p:nvCxnSpPr>
        <p:spPr>
          <a:xfrm>
            <a:off x="2399348" y="883129"/>
            <a:ext cx="9796500" cy="0"/>
          </a:xfrm>
          <a:prstGeom prst="straightConnector1">
            <a:avLst/>
          </a:prstGeom>
          <a:noFill/>
          <a:ln cap="flat" cmpd="sng" w="12700">
            <a:solidFill>
              <a:srgbClr val="002060"/>
            </a:solidFill>
            <a:prstDash val="solid"/>
            <a:round/>
            <a:headEnd len="sm" w="sm" type="none"/>
            <a:tailEnd len="sm" w="sm" type="none"/>
          </a:ln>
        </p:spPr>
      </p:cxnSp>
      <p:sp>
        <p:nvSpPr>
          <p:cNvPr id="120" name="Google Shape;120;g300787fb627_0_111"/>
          <p:cNvSpPr txBox="1"/>
          <p:nvPr/>
        </p:nvSpPr>
        <p:spPr>
          <a:xfrm>
            <a:off x="2301240" y="1006176"/>
            <a:ext cx="9935400" cy="1422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80"/>
              <a:buFont typeface="Arial"/>
              <a:buNone/>
            </a:pPr>
            <a:r>
              <a:t/>
            </a:r>
            <a:endParaRPr b="0" i="0" sz="2880" u="none" cap="none" strike="noStrike">
              <a:solidFill>
                <a:srgbClr val="000000"/>
              </a:solidFill>
              <a:latin typeface="Arial"/>
              <a:ea typeface="Arial"/>
              <a:cs typeface="Arial"/>
              <a:sym typeface="Arial"/>
            </a:endParaRPr>
          </a:p>
          <a:p>
            <a:pPr indent="-411480" lvl="0" marL="411480" marR="0" rtl="0" algn="l">
              <a:lnSpc>
                <a:spcPct val="100000"/>
              </a:lnSpc>
              <a:spcBef>
                <a:spcPts val="0"/>
              </a:spcBef>
              <a:spcAft>
                <a:spcPts val="0"/>
              </a:spcAft>
              <a:buClr>
                <a:srgbClr val="000000"/>
              </a:buClr>
              <a:buSzPts val="2880"/>
              <a:buFont typeface="Arial"/>
              <a:buChar char="•"/>
            </a:pPr>
            <a:r>
              <a:rPr b="1" i="0" lang="en-US" sz="2880" u="none" cap="none" strike="noStrike">
                <a:solidFill>
                  <a:srgbClr val="000000"/>
                </a:solidFill>
                <a:latin typeface="Arial"/>
                <a:ea typeface="Arial"/>
                <a:cs typeface="Arial"/>
                <a:sym typeface="Arial"/>
              </a:rPr>
              <a:t>Human-centered design (HCD)</a:t>
            </a:r>
            <a:r>
              <a:rPr b="0" i="0" lang="en-US" sz="2880" u="none" cap="none" strike="noStrike">
                <a:solidFill>
                  <a:srgbClr val="000000"/>
                </a:solidFill>
                <a:latin typeface="Arial"/>
                <a:ea typeface="Arial"/>
                <a:cs typeface="Arial"/>
                <a:sym typeface="Arial"/>
              </a:rPr>
              <a:t> is an approach to designing systems that serve people’s needs.</a:t>
            </a:r>
            <a:endParaRPr b="0" i="0" sz="1400" u="none" cap="none" strike="noStrike">
              <a:solidFill>
                <a:srgbClr val="000000"/>
              </a:solidFill>
              <a:latin typeface="Arial"/>
              <a:ea typeface="Arial"/>
              <a:cs typeface="Arial"/>
              <a:sym typeface="Arial"/>
            </a:endParaRPr>
          </a:p>
        </p:txBody>
      </p:sp>
      <p:sp>
        <p:nvSpPr>
          <p:cNvPr id="121" name="Google Shape;121;g300787fb627_0_111"/>
          <p:cNvSpPr/>
          <p:nvPr/>
        </p:nvSpPr>
        <p:spPr>
          <a:xfrm>
            <a:off x="1668975" y="3619675"/>
            <a:ext cx="11959800" cy="1517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280"/>
              <a:buFont typeface="Arial"/>
              <a:buNone/>
            </a:pPr>
            <a:r>
              <a:rPr b="0" i="0" lang="en-US" sz="2280" u="none" cap="none" strike="noStrike">
                <a:solidFill>
                  <a:srgbClr val="000000"/>
                </a:solidFill>
                <a:latin typeface="Arial"/>
                <a:ea typeface="Arial"/>
                <a:cs typeface="Arial"/>
                <a:sym typeface="Arial"/>
              </a:rPr>
              <a:t>HCD involves people in every step of the design process. Your team should adopt an HCD approach to AI as early as possible - ideally, from when you begin to entertain the possibility of building an AI system.</a:t>
            </a:r>
            <a:endParaRPr b="0" i="0" sz="20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1">
                                            <p:txEl>
                                              <p:pRg end="0" st="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3"/>
          <p:cNvSpPr/>
          <p:nvPr/>
        </p:nvSpPr>
        <p:spPr>
          <a:xfrm>
            <a:off x="1828801" y="52721"/>
            <a:ext cx="221664" cy="443198"/>
          </a:xfrm>
          <a:prstGeom prst="rect">
            <a:avLst/>
          </a:prstGeom>
          <a:noFill/>
          <a:ln>
            <a:noFill/>
          </a:ln>
        </p:spPr>
        <p:txBody>
          <a:bodyPr anchorCtr="0" anchor="ctr" bIns="54850" lIns="109725" spcFirstLastPara="1" rIns="109725" wrap="square" tIns="54850">
            <a:spAutoFit/>
          </a:bodyPr>
          <a:lstStyle/>
          <a:p>
            <a:pPr indent="0" lvl="0" marL="0" marR="0" rtl="0" algn="l">
              <a:lnSpc>
                <a:spcPct val="100000"/>
              </a:lnSpc>
              <a:spcBef>
                <a:spcPts val="0"/>
              </a:spcBef>
              <a:spcAft>
                <a:spcPts val="0"/>
              </a:spcAft>
              <a:buClr>
                <a:srgbClr val="000000"/>
              </a:buClr>
              <a:buSzPts val="2160"/>
              <a:buFont typeface="Arial"/>
              <a:buNone/>
            </a:pPr>
            <a:r>
              <a:t/>
            </a:r>
            <a:endParaRPr b="0" i="0" sz="2160" u="none" cap="none" strike="noStrike">
              <a:solidFill>
                <a:schemeClr val="dk1"/>
              </a:solidFill>
              <a:latin typeface="Calibri"/>
              <a:ea typeface="Calibri"/>
              <a:cs typeface="Calibri"/>
              <a:sym typeface="Calibri"/>
            </a:endParaRPr>
          </a:p>
        </p:txBody>
      </p:sp>
      <p:sp>
        <p:nvSpPr>
          <p:cNvPr id="127" name="Google Shape;127;p3"/>
          <p:cNvSpPr/>
          <p:nvPr/>
        </p:nvSpPr>
        <p:spPr>
          <a:xfrm>
            <a:off x="989031" y="2573493"/>
            <a:ext cx="12428205" cy="1717265"/>
          </a:xfrm>
          <a:prstGeom prst="rect">
            <a:avLst/>
          </a:prstGeom>
          <a:noFill/>
          <a:ln>
            <a:noFill/>
          </a:ln>
        </p:spPr>
        <p:txBody>
          <a:bodyPr anchorCtr="0" anchor="ctr" bIns="0" lIns="0" spcFirstLastPara="1" rIns="0" wrap="square" tIns="0">
            <a:spAutoFit/>
          </a:bodyPr>
          <a:lstStyle/>
          <a:p>
            <a:pPr indent="0" lvl="0" marL="0" marR="0" rtl="0" algn="ctr">
              <a:lnSpc>
                <a:spcPct val="100000"/>
              </a:lnSpc>
              <a:spcBef>
                <a:spcPts val="0"/>
              </a:spcBef>
              <a:spcAft>
                <a:spcPts val="0"/>
              </a:spcAft>
              <a:buClr>
                <a:srgbClr val="000000"/>
              </a:buClr>
              <a:buSzPts val="839"/>
              <a:buFont typeface="Arial"/>
              <a:buNone/>
            </a:pPr>
            <a:r>
              <a:t/>
            </a:r>
            <a:endParaRPr b="0" i="0" sz="839"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chemeClr val="dk1"/>
              </a:buClr>
              <a:buSzPts val="1100"/>
              <a:buFont typeface="Arial"/>
              <a:buNone/>
            </a:pPr>
            <a:r>
              <a:rPr b="1" i="0" lang="en-US" sz="4800" u="none" cap="none" strike="noStrike">
                <a:solidFill>
                  <a:srgbClr val="002060"/>
                </a:solidFill>
                <a:latin typeface="Calibri"/>
                <a:ea typeface="Calibri"/>
                <a:cs typeface="Calibri"/>
                <a:sym typeface="Calibri"/>
              </a:rPr>
              <a:t>Industry Viewpoint</a:t>
            </a:r>
            <a:endParaRPr b="0" i="0" sz="2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002060"/>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4"/>
          <p:cNvSpPr/>
          <p:nvPr/>
        </p:nvSpPr>
        <p:spPr>
          <a:xfrm>
            <a:off x="1828801" y="89654"/>
            <a:ext cx="221664" cy="369332"/>
          </a:xfrm>
          <a:prstGeom prst="rect">
            <a:avLst/>
          </a:prstGeom>
          <a:noFill/>
          <a:ln>
            <a:noFill/>
          </a:ln>
        </p:spPr>
        <p:txBody>
          <a:bodyPr anchorCtr="0" anchor="ctr" bIns="54850" lIns="109725" spcFirstLastPara="1" rIns="109725" wrap="square" tIns="54850">
            <a:spAutoFit/>
          </a:bodyPr>
          <a:lstStyle/>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
        <p:nvSpPr>
          <p:cNvPr id="133" name="Google Shape;133;p4"/>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n-US"/>
              <a:t>‹#›</a:t>
            </a:fld>
            <a:endParaRPr/>
          </a:p>
        </p:txBody>
      </p:sp>
      <p:sp>
        <p:nvSpPr>
          <p:cNvPr id="134" name="Google Shape;134;p4"/>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r>
              <a:rPr lang="en-US"/>
              <a:t>Do not distribute without the authorized permission of Arup Das </a:t>
            </a:r>
            <a:endParaRPr/>
          </a:p>
        </p:txBody>
      </p:sp>
      <p:sp>
        <p:nvSpPr>
          <p:cNvPr id="135" name="Google Shape;135;p4"/>
          <p:cNvSpPr txBox="1"/>
          <p:nvPr/>
        </p:nvSpPr>
        <p:spPr>
          <a:xfrm>
            <a:off x="3630706" y="578102"/>
            <a:ext cx="7368988"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000000"/>
                </a:solidFill>
                <a:latin typeface="Arial"/>
                <a:ea typeface="Arial"/>
                <a:cs typeface="Arial"/>
                <a:sym typeface="Arial"/>
              </a:rPr>
              <a:t>"Godfather of AI" Geoffrey Hinton: The 60 Minutes Interview – 13min</a:t>
            </a:r>
            <a:endParaRPr/>
          </a:p>
        </p:txBody>
      </p:sp>
      <p:sp>
        <p:nvSpPr>
          <p:cNvPr id="136" name="Google Shape;136;p4"/>
          <p:cNvSpPr txBox="1"/>
          <p:nvPr/>
        </p:nvSpPr>
        <p:spPr>
          <a:xfrm>
            <a:off x="2671483" y="1105248"/>
            <a:ext cx="8776447" cy="5847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600" u="none" cap="none" strike="noStrike">
                <a:solidFill>
                  <a:srgbClr val="131313"/>
                </a:solidFill>
                <a:latin typeface="Arial"/>
                <a:ea typeface="Arial"/>
                <a:cs typeface="Arial"/>
                <a:sym typeface="Arial"/>
              </a:rPr>
              <a:t>There’s no guaranteed path to safety as artificial intelligence advances, Geoffrey Hinton, AI pioneer, warns. He shares his thoughts on AI’s benefits and dangers with Scott Pelley.</a:t>
            </a:r>
            <a:endParaRPr b="0" i="0" sz="1600" u="none" cap="none" strike="noStrike">
              <a:solidFill>
                <a:srgbClr val="000000"/>
              </a:solidFill>
              <a:latin typeface="Arial"/>
              <a:ea typeface="Arial"/>
              <a:cs typeface="Arial"/>
              <a:sym typeface="Arial"/>
            </a:endParaRPr>
          </a:p>
        </p:txBody>
      </p:sp>
      <p:pic>
        <p:nvPicPr>
          <p:cNvPr id="137" name="Google Shape;137;p4"/>
          <p:cNvPicPr preferRelativeResize="0"/>
          <p:nvPr/>
        </p:nvPicPr>
        <p:blipFill rotWithShape="1">
          <a:blip r:embed="rId3">
            <a:alphaModFix/>
          </a:blip>
          <a:srcRect b="0" l="0" r="0" t="0"/>
          <a:stretch/>
        </p:blipFill>
        <p:spPr>
          <a:xfrm>
            <a:off x="2271327" y="1926440"/>
            <a:ext cx="9568242" cy="4319158"/>
          </a:xfrm>
          <a:prstGeom prst="rect">
            <a:avLst/>
          </a:prstGeom>
          <a:noFill/>
          <a:ln>
            <a:noFill/>
          </a:ln>
        </p:spPr>
      </p:pic>
      <p:sp>
        <p:nvSpPr>
          <p:cNvPr id="138" name="Google Shape;138;p4"/>
          <p:cNvSpPr txBox="1"/>
          <p:nvPr/>
        </p:nvSpPr>
        <p:spPr>
          <a:xfrm>
            <a:off x="2671483" y="6701386"/>
            <a:ext cx="7368988"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400" u="sng" cap="none" strike="noStrike">
                <a:solidFill>
                  <a:srgbClr val="000000"/>
                </a:solidFill>
                <a:highlight>
                  <a:srgbClr val="FFFF00"/>
                </a:highlight>
                <a:latin typeface="Arial"/>
                <a:ea typeface="Arial"/>
                <a:cs typeface="Arial"/>
                <a:sym typeface="Arial"/>
                <a:hlinkClick r:id="rId4">
                  <a:extLst>
                    <a:ext uri="{A12FA001-AC4F-418D-AE19-62706E023703}">
                      <ahyp:hlinkClr val="tx"/>
                    </a:ext>
                  </a:extLst>
                </a:hlinkClick>
              </a:rPr>
              <a:t>https://www.youtube.com/watch?v=qrvK_KuIeJk</a:t>
            </a:r>
            <a:endParaRPr b="0" i="0" sz="1400" u="none" cap="none" strike="noStrike">
              <a:solidFill>
                <a:srgbClr val="000000"/>
              </a:solidFill>
              <a:highlight>
                <a:srgbClr val="FFFF00"/>
              </a:highlight>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5"/>
          <p:cNvSpPr/>
          <p:nvPr/>
        </p:nvSpPr>
        <p:spPr>
          <a:xfrm>
            <a:off x="1828801" y="89654"/>
            <a:ext cx="221664" cy="369332"/>
          </a:xfrm>
          <a:prstGeom prst="rect">
            <a:avLst/>
          </a:prstGeom>
          <a:noFill/>
          <a:ln>
            <a:noFill/>
          </a:ln>
        </p:spPr>
        <p:txBody>
          <a:bodyPr anchorCtr="0" anchor="ctr" bIns="54850" lIns="109725" spcFirstLastPara="1" rIns="109725" wrap="square" tIns="54850">
            <a:spAutoFit/>
          </a:bodyPr>
          <a:lstStyle/>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
        <p:nvSpPr>
          <p:cNvPr id="144" name="Google Shape;144;p5"/>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n-US"/>
              <a:t>‹#›</a:t>
            </a:fld>
            <a:endParaRPr/>
          </a:p>
        </p:txBody>
      </p:sp>
      <p:sp>
        <p:nvSpPr>
          <p:cNvPr id="145" name="Google Shape;145;p5"/>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r>
              <a:rPr lang="en-US"/>
              <a:t>Do not distribute without the authorized permission of Arup Das </a:t>
            </a:r>
            <a:endParaRPr/>
          </a:p>
        </p:txBody>
      </p:sp>
      <p:sp>
        <p:nvSpPr>
          <p:cNvPr id="146" name="Google Shape;146;p5"/>
          <p:cNvSpPr txBox="1"/>
          <p:nvPr/>
        </p:nvSpPr>
        <p:spPr>
          <a:xfrm>
            <a:off x="3558988" y="687031"/>
            <a:ext cx="7368988"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000000"/>
                </a:solidFill>
                <a:latin typeface="Arial"/>
                <a:ea typeface="Arial"/>
                <a:cs typeface="Arial"/>
                <a:sym typeface="Arial"/>
              </a:rPr>
              <a:t>Top Researcher Li on the Promises and Perils of AI – 15 min</a:t>
            </a:r>
            <a:endParaRPr/>
          </a:p>
        </p:txBody>
      </p:sp>
      <p:sp>
        <p:nvSpPr>
          <p:cNvPr id="147" name="Google Shape;147;p5"/>
          <p:cNvSpPr txBox="1"/>
          <p:nvPr/>
        </p:nvSpPr>
        <p:spPr>
          <a:xfrm>
            <a:off x="1828801" y="1118721"/>
            <a:ext cx="10464263" cy="9233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00" u="none" cap="none" strike="noStrike">
                <a:solidFill>
                  <a:srgbClr val="131313"/>
                </a:solidFill>
                <a:latin typeface="Arial"/>
                <a:ea typeface="Arial"/>
                <a:cs typeface="Arial"/>
                <a:sym typeface="Arial"/>
              </a:rPr>
              <a:t>Fei-Fei Li, Sequoia Professor in Computer Science &amp; Co-Director Human-Centered AI Institute, Stanford University speaks with Bloomberg’s Emily Chang about AI and ethics at Bloomberg Tech in San Francisco. </a:t>
            </a:r>
            <a:endParaRPr b="0" i="0" sz="1800" u="none" cap="none" strike="noStrike">
              <a:solidFill>
                <a:srgbClr val="000000"/>
              </a:solidFill>
              <a:latin typeface="Arial"/>
              <a:ea typeface="Arial"/>
              <a:cs typeface="Arial"/>
              <a:sym typeface="Arial"/>
            </a:endParaRPr>
          </a:p>
        </p:txBody>
      </p:sp>
      <p:sp>
        <p:nvSpPr>
          <p:cNvPr id="148" name="Google Shape;148;p5"/>
          <p:cNvSpPr txBox="1"/>
          <p:nvPr/>
        </p:nvSpPr>
        <p:spPr>
          <a:xfrm>
            <a:off x="3065930" y="7356685"/>
            <a:ext cx="7368988"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400" u="sng" cap="none" strike="noStrike">
                <a:solidFill>
                  <a:srgbClr val="000000"/>
                </a:solidFill>
                <a:highlight>
                  <a:srgbClr val="FFFF00"/>
                </a:highlight>
                <a:latin typeface="Arial"/>
                <a:ea typeface="Arial"/>
                <a:cs typeface="Arial"/>
                <a:sym typeface="Arial"/>
                <a:hlinkClick r:id="rId3">
                  <a:extLst>
                    <a:ext uri="{A12FA001-AC4F-418D-AE19-62706E023703}">
                      <ahyp:hlinkClr val="tx"/>
                    </a:ext>
                  </a:extLst>
                </a:hlinkClick>
              </a:rPr>
              <a:t>https://www.youtube.com/watch?v=FW5CypL1XOY</a:t>
            </a:r>
            <a:endParaRPr b="0" i="0" sz="1400" u="none" cap="none" strike="noStrike">
              <a:solidFill>
                <a:srgbClr val="000000"/>
              </a:solidFill>
              <a:highlight>
                <a:srgbClr val="FFFF00"/>
              </a:highlight>
              <a:latin typeface="Arial"/>
              <a:ea typeface="Arial"/>
              <a:cs typeface="Arial"/>
              <a:sym typeface="Arial"/>
            </a:endParaRPr>
          </a:p>
          <a:p>
            <a:pPr indent="0" lvl="0" marL="0" marR="0" rtl="0" algn="ctr">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149" name="Google Shape;149;p5"/>
          <p:cNvPicPr preferRelativeResize="0"/>
          <p:nvPr/>
        </p:nvPicPr>
        <p:blipFill rotWithShape="1">
          <a:blip r:embed="rId4">
            <a:alphaModFix/>
          </a:blip>
          <a:srcRect b="0" l="0" r="0" t="0"/>
          <a:stretch/>
        </p:blipFill>
        <p:spPr>
          <a:xfrm>
            <a:off x="2050465" y="2165964"/>
            <a:ext cx="9961169" cy="478356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2"/>
          <p:cNvSpPr/>
          <p:nvPr/>
        </p:nvSpPr>
        <p:spPr>
          <a:xfrm>
            <a:off x="1828801" y="52721"/>
            <a:ext cx="221664" cy="443198"/>
          </a:xfrm>
          <a:prstGeom prst="rect">
            <a:avLst/>
          </a:prstGeom>
          <a:noFill/>
          <a:ln>
            <a:noFill/>
          </a:ln>
        </p:spPr>
        <p:txBody>
          <a:bodyPr anchorCtr="0" anchor="ctr" bIns="54850" lIns="109725" spcFirstLastPara="1" rIns="109725" wrap="square" tIns="54850">
            <a:spAutoFit/>
          </a:bodyPr>
          <a:lstStyle/>
          <a:p>
            <a:pPr indent="0" lvl="0" marL="0" marR="0" rtl="0" algn="l">
              <a:lnSpc>
                <a:spcPct val="100000"/>
              </a:lnSpc>
              <a:spcBef>
                <a:spcPts val="0"/>
              </a:spcBef>
              <a:spcAft>
                <a:spcPts val="0"/>
              </a:spcAft>
              <a:buClr>
                <a:srgbClr val="000000"/>
              </a:buClr>
              <a:buSzPts val="2160"/>
              <a:buFont typeface="Arial"/>
              <a:buNone/>
            </a:pPr>
            <a:r>
              <a:t/>
            </a:r>
            <a:endParaRPr b="0" i="0" sz="2160" u="none" cap="none" strike="noStrike">
              <a:solidFill>
                <a:schemeClr val="dk1"/>
              </a:solidFill>
              <a:latin typeface="Calibri"/>
              <a:ea typeface="Calibri"/>
              <a:cs typeface="Calibri"/>
              <a:sym typeface="Calibri"/>
            </a:endParaRPr>
          </a:p>
        </p:txBody>
      </p:sp>
      <p:sp>
        <p:nvSpPr>
          <p:cNvPr id="155" name="Google Shape;155;p12"/>
          <p:cNvSpPr/>
          <p:nvPr/>
        </p:nvSpPr>
        <p:spPr>
          <a:xfrm>
            <a:off x="989031" y="2628893"/>
            <a:ext cx="12428205" cy="1606465"/>
          </a:xfrm>
          <a:prstGeom prst="rect">
            <a:avLst/>
          </a:prstGeom>
          <a:noFill/>
          <a:ln>
            <a:noFill/>
          </a:ln>
        </p:spPr>
        <p:txBody>
          <a:bodyPr anchorCtr="0" anchor="ctr" bIns="0" lIns="0" spcFirstLastPara="1" rIns="0" wrap="square" tIns="0">
            <a:spAutoFit/>
          </a:bodyPr>
          <a:lstStyle/>
          <a:p>
            <a:pPr indent="0" lvl="0" marL="0" marR="0" rtl="0" algn="ctr">
              <a:lnSpc>
                <a:spcPct val="100000"/>
              </a:lnSpc>
              <a:spcBef>
                <a:spcPts val="0"/>
              </a:spcBef>
              <a:spcAft>
                <a:spcPts val="0"/>
              </a:spcAft>
              <a:buClr>
                <a:srgbClr val="000000"/>
              </a:buClr>
              <a:buSzPts val="839"/>
              <a:buFont typeface="Arial"/>
              <a:buNone/>
            </a:pPr>
            <a:r>
              <a:t/>
            </a:r>
            <a:endParaRPr b="0" i="0" sz="839"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chemeClr val="dk1"/>
              </a:buClr>
              <a:buSzPts val="1100"/>
              <a:buFont typeface="Arial"/>
              <a:buNone/>
            </a:pPr>
            <a:r>
              <a:rPr b="1" i="0" lang="en-US" sz="4800" u="none" cap="none" strike="noStrike">
                <a:solidFill>
                  <a:srgbClr val="002060"/>
                </a:solidFill>
                <a:latin typeface="Calibri"/>
                <a:ea typeface="Calibri"/>
                <a:cs typeface="Calibri"/>
                <a:sym typeface="Calibri"/>
              </a:rPr>
              <a:t>Algorithms and Accountability</a:t>
            </a:r>
            <a:endParaRPr b="1" i="0" sz="4000" u="none" cap="none" strike="noStrike">
              <a:solidFill>
                <a:schemeClr val="dk1"/>
              </a:solidFill>
              <a:latin typeface="Calibri"/>
              <a:ea typeface="Calibri"/>
              <a:cs typeface="Calibri"/>
              <a:sym typeface="Calibri"/>
            </a:endParaRPr>
          </a:p>
          <a:p>
            <a:pPr indent="0" lvl="0" marL="0" marR="0" rtl="0" algn="l">
              <a:lnSpc>
                <a:spcPct val="115000"/>
              </a:lnSpc>
              <a:spcBef>
                <a:spcPts val="0"/>
              </a:spcBef>
              <a:spcAft>
                <a:spcPts val="0"/>
              </a:spcAft>
              <a:buClr>
                <a:schemeClr val="dk1"/>
              </a:buClr>
              <a:buSzPts val="1100"/>
              <a:buFont typeface="Arial"/>
              <a:buNone/>
            </a:pPr>
            <a:r>
              <a:rPr b="0" i="0" lang="en-US" sz="2800" u="none" cap="none" strike="noStrike">
                <a:solidFill>
                  <a:schemeClr val="dk1"/>
                </a:solidFill>
                <a:latin typeface="Calibri"/>
                <a:ea typeface="Calibri"/>
                <a:cs typeface="Calibri"/>
                <a:sym typeface="Calibri"/>
              </a:rPr>
              <a:t>What does accountability actually mean, and how does it apply to AI ethics? </a:t>
            </a:r>
            <a:endParaRPr b="0" i="0" sz="2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002060"/>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6"/>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162" name="Google Shape;162;p6"/>
          <p:cNvSpPr txBox="1"/>
          <p:nvPr/>
        </p:nvSpPr>
        <p:spPr>
          <a:xfrm>
            <a:off x="2334402" y="303310"/>
            <a:ext cx="10425289" cy="5355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80" u="none" cap="none" strike="noStrike">
                <a:solidFill>
                  <a:srgbClr val="002060"/>
                </a:solidFill>
                <a:latin typeface="Arial"/>
                <a:ea typeface="Arial"/>
                <a:cs typeface="Arial"/>
                <a:sym typeface="Arial"/>
              </a:rPr>
              <a:t>FTC </a:t>
            </a:r>
            <a:endParaRPr/>
          </a:p>
        </p:txBody>
      </p:sp>
      <p:cxnSp>
        <p:nvCxnSpPr>
          <p:cNvPr id="163" name="Google Shape;163;p6"/>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164" name="Google Shape;164;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solidFill>
                  <a:srgbClr val="888888"/>
                </a:solidFill>
                <a:latin typeface="Arial"/>
                <a:ea typeface="Arial"/>
                <a:cs typeface="Arial"/>
                <a:sym typeface="Arial"/>
              </a:rPr>
              <a:t>‹#›</a:t>
            </a:fld>
            <a:endParaRPr b="0" i="0" sz="1200" u="none" cap="none" strike="noStrike">
              <a:solidFill>
                <a:srgbClr val="888888"/>
              </a:solidFill>
              <a:latin typeface="Arial"/>
              <a:ea typeface="Arial"/>
              <a:cs typeface="Arial"/>
              <a:sym typeface="Arial"/>
            </a:endParaRPr>
          </a:p>
        </p:txBody>
      </p:sp>
      <p:sp>
        <p:nvSpPr>
          <p:cNvPr id="165" name="Google Shape;165;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200" u="none" cap="none" strike="noStrike">
                <a:solidFill>
                  <a:srgbClr val="888888"/>
                </a:solidFill>
                <a:latin typeface="Arial"/>
                <a:ea typeface="Arial"/>
                <a:cs typeface="Arial"/>
                <a:sym typeface="Arial"/>
              </a:rPr>
              <a:t>Do not distribute without the authorized permission of Arup Das </a:t>
            </a:r>
            <a:endParaRPr b="0" i="0" sz="1200" u="none" cap="none" strike="noStrike">
              <a:solidFill>
                <a:srgbClr val="888888"/>
              </a:solidFill>
              <a:latin typeface="Arial"/>
              <a:ea typeface="Arial"/>
              <a:cs typeface="Arial"/>
              <a:sym typeface="Arial"/>
            </a:endParaRPr>
          </a:p>
        </p:txBody>
      </p:sp>
      <p:pic>
        <p:nvPicPr>
          <p:cNvPr id="166" name="Google Shape;166;p6"/>
          <p:cNvPicPr preferRelativeResize="0"/>
          <p:nvPr/>
        </p:nvPicPr>
        <p:blipFill rotWithShape="1">
          <a:blip r:embed="rId3">
            <a:alphaModFix/>
          </a:blip>
          <a:srcRect b="0" l="0" r="0" t="0"/>
          <a:stretch/>
        </p:blipFill>
        <p:spPr>
          <a:xfrm>
            <a:off x="2358300" y="1496315"/>
            <a:ext cx="9894661" cy="536381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7"/>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173" name="Google Shape;173;p7"/>
          <p:cNvSpPr txBox="1"/>
          <p:nvPr/>
        </p:nvSpPr>
        <p:spPr>
          <a:xfrm>
            <a:off x="2334402" y="303310"/>
            <a:ext cx="10425289" cy="5355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80" u="none" cap="none" strike="noStrike">
                <a:solidFill>
                  <a:srgbClr val="002060"/>
                </a:solidFill>
                <a:latin typeface="Arial"/>
                <a:ea typeface="Arial"/>
                <a:cs typeface="Arial"/>
                <a:sym typeface="Arial"/>
              </a:rPr>
              <a:t>FTC </a:t>
            </a:r>
            <a:endParaRPr/>
          </a:p>
        </p:txBody>
      </p:sp>
      <p:cxnSp>
        <p:nvCxnSpPr>
          <p:cNvPr id="174" name="Google Shape;174;p7"/>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175" name="Google Shape;175;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solidFill>
                  <a:srgbClr val="888888"/>
                </a:solidFill>
                <a:latin typeface="Arial"/>
                <a:ea typeface="Arial"/>
                <a:cs typeface="Arial"/>
                <a:sym typeface="Arial"/>
              </a:rPr>
              <a:t>‹#›</a:t>
            </a:fld>
            <a:endParaRPr b="0" i="0" sz="1200" u="none" cap="none" strike="noStrike">
              <a:solidFill>
                <a:srgbClr val="888888"/>
              </a:solidFill>
              <a:latin typeface="Arial"/>
              <a:ea typeface="Arial"/>
              <a:cs typeface="Arial"/>
              <a:sym typeface="Arial"/>
            </a:endParaRPr>
          </a:p>
        </p:txBody>
      </p:sp>
      <p:sp>
        <p:nvSpPr>
          <p:cNvPr id="176" name="Google Shape;176;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200" u="none" cap="none" strike="noStrike">
                <a:solidFill>
                  <a:srgbClr val="888888"/>
                </a:solidFill>
                <a:latin typeface="Arial"/>
                <a:ea typeface="Arial"/>
                <a:cs typeface="Arial"/>
                <a:sym typeface="Arial"/>
              </a:rPr>
              <a:t>Do not distribute without the authorized permission of Arup Das </a:t>
            </a:r>
            <a:endParaRPr b="0" i="0" sz="1200" u="none" cap="none" strike="noStrike">
              <a:solidFill>
                <a:srgbClr val="888888"/>
              </a:solidFill>
              <a:latin typeface="Arial"/>
              <a:ea typeface="Arial"/>
              <a:cs typeface="Arial"/>
              <a:sym typeface="Arial"/>
            </a:endParaRPr>
          </a:p>
        </p:txBody>
      </p:sp>
      <p:pic>
        <p:nvPicPr>
          <p:cNvPr id="177" name="Google Shape;177;p7"/>
          <p:cNvPicPr preferRelativeResize="0"/>
          <p:nvPr/>
        </p:nvPicPr>
        <p:blipFill rotWithShape="1">
          <a:blip r:embed="rId3">
            <a:alphaModFix/>
          </a:blip>
          <a:srcRect b="0" l="0" r="0" t="0"/>
          <a:stretch/>
        </p:blipFill>
        <p:spPr>
          <a:xfrm>
            <a:off x="2079371" y="1200061"/>
            <a:ext cx="10600277" cy="5694474"/>
          </a:xfrm>
          <a:prstGeom prst="rect">
            <a:avLst/>
          </a:prstGeom>
          <a:noFill/>
          <a:ln>
            <a:noFill/>
          </a:ln>
        </p:spPr>
      </p:pic>
      <p:sp>
        <p:nvSpPr>
          <p:cNvPr id="178" name="Google Shape;178;p7"/>
          <p:cNvSpPr/>
          <p:nvPr/>
        </p:nvSpPr>
        <p:spPr>
          <a:xfrm>
            <a:off x="5841242" y="4651157"/>
            <a:ext cx="3414671" cy="2096297"/>
          </a:xfrm>
          <a:prstGeom prst="rect">
            <a:avLst/>
          </a:prstGeom>
          <a:noFill/>
          <a:ln cap="flat" cmpd="sng" w="38100">
            <a:solidFill>
              <a:srgbClr val="3E6E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179" name="Google Shape;179;p7"/>
          <p:cNvSpPr txBox="1"/>
          <p:nvPr/>
        </p:nvSpPr>
        <p:spPr>
          <a:xfrm>
            <a:off x="3237186" y="7211466"/>
            <a:ext cx="7315200"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sng" cap="none" strike="noStrike">
                <a:solidFill>
                  <a:srgbClr val="000000"/>
                </a:solidFill>
                <a:latin typeface="Arial"/>
                <a:ea typeface="Arial"/>
                <a:cs typeface="Arial"/>
                <a:sym typeface="Arial"/>
                <a:hlinkClick r:id="rId4">
                  <a:extLst>
                    <a:ext uri="{A12FA001-AC4F-418D-AE19-62706E023703}">
                      <ahyp:hlinkClr val="tx"/>
                    </a:ext>
                  </a:extLst>
                </a:hlinkClick>
              </a:rPr>
              <a:t>https://www.ftc.gov/business-guidance/blog/2020/04/using-artificial-intelligence-algorithms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8"/>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186" name="Google Shape;186;p8"/>
          <p:cNvSpPr txBox="1"/>
          <p:nvPr/>
        </p:nvSpPr>
        <p:spPr>
          <a:xfrm>
            <a:off x="2334402" y="303310"/>
            <a:ext cx="10425289" cy="5355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80" u="none" cap="none" strike="noStrike">
                <a:solidFill>
                  <a:srgbClr val="002060"/>
                </a:solidFill>
                <a:latin typeface="Arial"/>
                <a:ea typeface="Arial"/>
                <a:cs typeface="Arial"/>
                <a:sym typeface="Arial"/>
              </a:rPr>
              <a:t>Accountability</a:t>
            </a:r>
            <a:endParaRPr/>
          </a:p>
        </p:txBody>
      </p:sp>
      <p:cxnSp>
        <p:nvCxnSpPr>
          <p:cNvPr id="187" name="Google Shape;187;p8"/>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188" name="Google Shape;188;p8"/>
          <p:cNvSpPr txBox="1"/>
          <p:nvPr/>
        </p:nvSpPr>
        <p:spPr>
          <a:xfrm>
            <a:off x="2301241" y="1587872"/>
            <a:ext cx="10026335" cy="3508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
        <p:nvSpPr>
          <p:cNvPr id="189" name="Google Shape;189;p8"/>
          <p:cNvSpPr/>
          <p:nvPr/>
        </p:nvSpPr>
        <p:spPr>
          <a:xfrm>
            <a:off x="2411822" y="2310090"/>
            <a:ext cx="9759461" cy="255454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3200" u="none" cap="none" strike="noStrike">
                <a:solidFill>
                  <a:srgbClr val="000000"/>
                </a:solidFill>
                <a:latin typeface="Work Sans"/>
                <a:ea typeface="Work Sans"/>
                <a:cs typeface="Work Sans"/>
                <a:sym typeface="Work Sans"/>
              </a:rPr>
              <a:t>Who should be blamed?</a:t>
            </a:r>
            <a:r>
              <a:rPr b="1" i="0" lang="en-US" sz="3200" u="none" cap="none" strike="noStrike">
                <a:solidFill>
                  <a:srgbClr val="000000"/>
                </a:solidFill>
                <a:latin typeface="Arial"/>
                <a:ea typeface="Arial"/>
                <a:cs typeface="Arial"/>
                <a:sym typeface="Arial"/>
              </a:rPr>
              <a:t> </a:t>
            </a:r>
            <a:endParaRPr/>
          </a:p>
          <a:p>
            <a:pPr indent="0" lvl="0" marL="0" marR="0" rtl="0" algn="l">
              <a:lnSpc>
                <a:spcPct val="100000"/>
              </a:lnSpc>
              <a:spcBef>
                <a:spcPts val="0"/>
              </a:spcBef>
              <a:spcAft>
                <a:spcPts val="0"/>
              </a:spcAft>
              <a:buNone/>
            </a:pPr>
            <a:r>
              <a:rPr b="0" i="0" lang="en-US" sz="3200" u="none" cap="none" strike="noStrike">
                <a:solidFill>
                  <a:srgbClr val="000000"/>
                </a:solidFill>
                <a:latin typeface="Arial"/>
                <a:ea typeface="Arial"/>
                <a:cs typeface="Arial"/>
                <a:sym typeface="Arial"/>
              </a:rPr>
              <a:t>What does accountability actually mean, and how does it apply to AI ethics? We’ll also discuss what moral agency and responsibility mean and the difficulty of assigning blame.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 name="Shape 29"/>
        <p:cNvGrpSpPr/>
        <p:nvPr/>
      </p:nvGrpSpPr>
      <p:grpSpPr>
        <a:xfrm>
          <a:off x="0" y="0"/>
          <a:ext cx="0" cy="0"/>
          <a:chOff x="0" y="0"/>
          <a:chExt cx="0" cy="0"/>
        </a:xfrm>
      </p:grpSpPr>
      <p:sp>
        <p:nvSpPr>
          <p:cNvPr id="30" name="Google Shape;30;p2"/>
          <p:cNvSpPr txBox="1"/>
          <p:nvPr/>
        </p:nvSpPr>
        <p:spPr>
          <a:xfrm>
            <a:off x="423937" y="2009208"/>
            <a:ext cx="13460261" cy="3046988"/>
          </a:xfrm>
          <a:prstGeom prst="rect">
            <a:avLst/>
          </a:prstGeom>
          <a:noFill/>
          <a:ln cap="flat" cmpd="sng" w="9525">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chemeClr val="dk1"/>
                </a:solidFill>
                <a:latin typeface="Calibri"/>
                <a:ea typeface="Calibri"/>
                <a:cs typeface="Calibri"/>
                <a:sym typeface="Calibri"/>
              </a:rPr>
              <a:t>Disclaimer:</a:t>
            </a:r>
            <a:endParaRPr b="0" i="0" sz="1400" u="none" cap="none" strike="noStrike">
              <a:solidFill>
                <a:srgbClr val="000000"/>
              </a:solidFill>
              <a:latin typeface="Arial"/>
              <a:ea typeface="Arial"/>
              <a:cs typeface="Arial"/>
              <a:sym typeface="Arial"/>
            </a:endParaRPr>
          </a:p>
          <a:p>
            <a:pPr indent="-257176" lvl="0" marL="257176" marR="0" rtl="0" algn="l">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The views expressed are solely those of the presenter and not affiliated with any other party.</a:t>
            </a:r>
            <a:endParaRPr b="0" i="0" sz="1400" u="none" cap="none" strike="noStrike">
              <a:solidFill>
                <a:srgbClr val="000000"/>
              </a:solidFill>
              <a:latin typeface="Arial"/>
              <a:ea typeface="Arial"/>
              <a:cs typeface="Arial"/>
              <a:sym typeface="Arial"/>
            </a:endParaRPr>
          </a:p>
          <a:p>
            <a:pPr indent="-257176" lvl="0" marL="257176" marR="0" rtl="0" algn="l">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This presentation is free of copyright violations, and external sources have been appropriately credited.</a:t>
            </a:r>
            <a:endParaRPr b="0" i="0" sz="1400" u="none" cap="none" strike="noStrike">
              <a:solidFill>
                <a:srgbClr val="000000"/>
              </a:solidFill>
              <a:latin typeface="Arial"/>
              <a:ea typeface="Arial"/>
              <a:cs typeface="Arial"/>
              <a:sym typeface="Arial"/>
            </a:endParaRPr>
          </a:p>
          <a:p>
            <a:pPr indent="-257176" lvl="0" marL="257176" marR="0" rtl="0" algn="l">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T</a:t>
            </a:r>
            <a:r>
              <a:rPr b="1" i="0" lang="en-US" sz="2400" u="none" cap="none" strike="noStrike">
                <a:solidFill>
                  <a:schemeClr val="dk1"/>
                </a:solidFill>
                <a:latin typeface="Calibri"/>
                <a:ea typeface="Calibri"/>
                <a:cs typeface="Calibri"/>
                <a:sym typeface="Calibri"/>
              </a:rPr>
              <a:t>he content within this presentation is legally protected; unauthorized reproduction, including photography, will result in legal action.</a:t>
            </a:r>
            <a:endParaRPr b="0" i="0" sz="1400" u="none" cap="none" strike="noStrike">
              <a:solidFill>
                <a:srgbClr val="000000"/>
              </a:solidFill>
              <a:latin typeface="Arial"/>
              <a:ea typeface="Arial"/>
              <a:cs typeface="Arial"/>
              <a:sym typeface="Arial"/>
            </a:endParaRPr>
          </a:p>
          <a:p>
            <a:pPr indent="-257176" lvl="0" marL="257176" marR="0" rtl="0" algn="l">
              <a:lnSpc>
                <a:spcPct val="100000"/>
              </a:lnSpc>
              <a:spcBef>
                <a:spcPts val="0"/>
              </a:spcBef>
              <a:spcAft>
                <a:spcPts val="0"/>
              </a:spcAft>
              <a:buClr>
                <a:schemeClr val="dk1"/>
              </a:buClr>
              <a:buSzPts val="2400"/>
              <a:buFont typeface="Arial"/>
              <a:buChar char="•"/>
            </a:pPr>
            <a:r>
              <a:rPr b="1" i="0" lang="en-US" sz="2400" u="none" cap="none" strike="noStrike">
                <a:solidFill>
                  <a:schemeClr val="dk1"/>
                </a:solidFill>
                <a:latin typeface="Calibri"/>
                <a:ea typeface="Calibri"/>
                <a:cs typeface="Calibri"/>
                <a:sym typeface="Calibri"/>
              </a:rPr>
              <a:t>This material is not intended for distribution and must remain solely within the confines of this class. Do not distribute slide or assignments to other students </a:t>
            </a:r>
            <a:endParaRPr b="0" i="0" sz="1400" u="none" cap="none" strike="noStrike">
              <a:solidFill>
                <a:srgbClr val="000000"/>
              </a:solidFill>
              <a:latin typeface="Arial"/>
              <a:ea typeface="Arial"/>
              <a:cs typeface="Arial"/>
              <a:sym typeface="Arial"/>
            </a:endParaRPr>
          </a:p>
          <a:p>
            <a:pPr indent="-257176" lvl="0" marL="257176" marR="0" rtl="0" algn="l">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Using cameras to take screenshots or photographs of the slides is strictly prohibited.</a:t>
            </a:r>
            <a:endParaRPr b="0" i="0" sz="1400" u="none" cap="none" strike="noStrike">
              <a:solidFill>
                <a:srgbClr val="000000"/>
              </a:solidFill>
              <a:latin typeface="Arial"/>
              <a:ea typeface="Arial"/>
              <a:cs typeface="Arial"/>
              <a:sym typeface="Arial"/>
            </a:endParaRPr>
          </a:p>
        </p:txBody>
      </p:sp>
      <p:sp>
        <p:nvSpPr>
          <p:cNvPr id="31" name="Google Shape;31;p2"/>
          <p:cNvSpPr txBox="1"/>
          <p:nvPr>
            <p:ph idx="12" type="sldNum"/>
          </p:nvPr>
        </p:nvSpPr>
        <p:spPr>
          <a:xfrm>
            <a:off x="13555933" y="7461148"/>
            <a:ext cx="877920" cy="629760"/>
          </a:xfrm>
          <a:prstGeom prst="rect">
            <a:avLst/>
          </a:prstGeom>
          <a:noFill/>
          <a:ln>
            <a:noFill/>
          </a:ln>
        </p:spPr>
        <p:txBody>
          <a:bodyPr anchorCtr="0" anchor="ctr" bIns="91425" lIns="91425" spcFirstLastPara="1" rIns="91425" wrap="square" tIns="91425">
            <a:normAutofit/>
          </a:bodyPr>
          <a:lstStyle/>
          <a:p>
            <a:pPr indent="0" lvl="0" marL="0" marR="0" rtl="0" algn="r">
              <a:lnSpc>
                <a:spcPct val="100000"/>
              </a:lnSpc>
              <a:spcBef>
                <a:spcPts val="0"/>
              </a:spcBef>
              <a:spcAft>
                <a:spcPts val="0"/>
              </a:spcAft>
              <a:buClr>
                <a:srgbClr val="000000"/>
              </a:buClr>
              <a:buSzPts val="1000"/>
              <a:buFont typeface="Arial"/>
              <a:buNone/>
            </a:pPr>
            <a:fld id="{00000000-1234-1234-1234-123412341234}" type="slidenum">
              <a:rPr lang="en-US"/>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11"/>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196" name="Google Shape;196;p11"/>
          <p:cNvSpPr txBox="1"/>
          <p:nvPr/>
        </p:nvSpPr>
        <p:spPr>
          <a:xfrm>
            <a:off x="2334402" y="303310"/>
            <a:ext cx="10425289" cy="5355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80" u="none" cap="none" strike="noStrike">
                <a:solidFill>
                  <a:srgbClr val="000000"/>
                </a:solidFill>
                <a:latin typeface="Arial"/>
                <a:ea typeface="Arial"/>
                <a:cs typeface="Arial"/>
                <a:sym typeface="Arial"/>
              </a:rPr>
              <a:t>Algorithms and accountability</a:t>
            </a:r>
            <a:endParaRPr/>
          </a:p>
        </p:txBody>
      </p:sp>
      <p:cxnSp>
        <p:nvCxnSpPr>
          <p:cNvPr id="197" name="Google Shape;197;p11"/>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198" name="Google Shape;198;p11"/>
          <p:cNvSpPr txBox="1"/>
          <p:nvPr/>
        </p:nvSpPr>
        <p:spPr>
          <a:xfrm>
            <a:off x="2301241" y="1587872"/>
            <a:ext cx="10026335" cy="3508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
        <p:nvSpPr>
          <p:cNvPr id="199" name="Google Shape;199;p11"/>
          <p:cNvSpPr/>
          <p:nvPr/>
        </p:nvSpPr>
        <p:spPr>
          <a:xfrm>
            <a:off x="2399347" y="1566241"/>
            <a:ext cx="9759461" cy="60939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3359" u="none" cap="none" strike="noStrike">
                <a:solidFill>
                  <a:srgbClr val="000000"/>
                </a:solidFill>
                <a:latin typeface="Work Sans"/>
                <a:ea typeface="Work Sans"/>
                <a:cs typeface="Work Sans"/>
                <a:sym typeface="Work Sans"/>
              </a:rPr>
              <a:t>What are Algorithms  ??? </a:t>
            </a:r>
            <a:endParaRPr/>
          </a:p>
        </p:txBody>
      </p:sp>
      <p:sp>
        <p:nvSpPr>
          <p:cNvPr id="200" name="Google Shape;200;p11"/>
          <p:cNvSpPr/>
          <p:nvPr/>
        </p:nvSpPr>
        <p:spPr>
          <a:xfrm>
            <a:off x="2417893" y="2874073"/>
            <a:ext cx="9759461" cy="21605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3359" u="none" cap="none" strike="noStrike">
                <a:solidFill>
                  <a:srgbClr val="000000"/>
                </a:solidFill>
                <a:latin typeface="Work Sans"/>
                <a:ea typeface="Work Sans"/>
                <a:cs typeface="Work Sans"/>
                <a:sym typeface="Work Sans"/>
              </a:rPr>
              <a:t>They are nothing but software based statistical models created by human for decision making- Fully Automated, Semi-automated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19"/>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207" name="Google Shape;207;p19"/>
          <p:cNvSpPr txBox="1"/>
          <p:nvPr/>
        </p:nvSpPr>
        <p:spPr>
          <a:xfrm>
            <a:off x="2334402" y="303310"/>
            <a:ext cx="10425289" cy="5355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80" u="none" cap="none" strike="noStrike">
                <a:solidFill>
                  <a:srgbClr val="000000"/>
                </a:solidFill>
                <a:latin typeface="Arial"/>
                <a:ea typeface="Arial"/>
                <a:cs typeface="Arial"/>
                <a:sym typeface="Arial"/>
              </a:rPr>
              <a:t>Algorithms Can Make Errors</a:t>
            </a:r>
            <a:endParaRPr/>
          </a:p>
        </p:txBody>
      </p:sp>
      <p:cxnSp>
        <p:nvCxnSpPr>
          <p:cNvPr id="208" name="Google Shape;208;p19"/>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209" name="Google Shape;209;p19"/>
          <p:cNvSpPr txBox="1"/>
          <p:nvPr/>
        </p:nvSpPr>
        <p:spPr>
          <a:xfrm>
            <a:off x="2301241" y="1587872"/>
            <a:ext cx="10026335" cy="3508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
        <p:nvSpPr>
          <p:cNvPr id="210" name="Google Shape;210;p19"/>
          <p:cNvSpPr/>
          <p:nvPr/>
        </p:nvSpPr>
        <p:spPr>
          <a:xfrm>
            <a:off x="2301241" y="1325730"/>
            <a:ext cx="9894661" cy="97872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880" u="none" cap="none" strike="noStrike">
                <a:solidFill>
                  <a:srgbClr val="000000"/>
                </a:solidFill>
                <a:latin typeface="Arial"/>
                <a:ea typeface="Arial"/>
                <a:cs typeface="Arial"/>
                <a:sym typeface="Arial"/>
              </a:rPr>
              <a:t>Algorithms are exact, fast and precise, they often promote better service efficiency, reliability and consistency</a:t>
            </a:r>
            <a:endParaRPr/>
          </a:p>
        </p:txBody>
      </p:sp>
      <p:sp>
        <p:nvSpPr>
          <p:cNvPr id="211" name="Google Shape;211;p19"/>
          <p:cNvSpPr/>
          <p:nvPr/>
        </p:nvSpPr>
        <p:spPr>
          <a:xfrm>
            <a:off x="2301241" y="2731205"/>
            <a:ext cx="10026335" cy="97872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880" u="none" cap="none" strike="noStrike">
                <a:solidFill>
                  <a:srgbClr val="000000"/>
                </a:solidFill>
                <a:latin typeface="Arial"/>
                <a:ea typeface="Arial"/>
                <a:cs typeface="Arial"/>
                <a:sym typeface="Arial"/>
              </a:rPr>
              <a:t>Paradoxically, algorithms can also make systematic errors, be biased and cause serious harms</a:t>
            </a:r>
            <a:endParaRPr/>
          </a:p>
        </p:txBody>
      </p:sp>
      <p:sp>
        <p:nvSpPr>
          <p:cNvPr id="212" name="Google Shape;212;p19"/>
          <p:cNvSpPr/>
          <p:nvPr/>
        </p:nvSpPr>
        <p:spPr>
          <a:xfrm>
            <a:off x="2360662" y="4507252"/>
            <a:ext cx="10026335" cy="1865126"/>
          </a:xfrm>
          <a:prstGeom prst="rect">
            <a:avLst/>
          </a:prstGeom>
          <a:noFill/>
          <a:ln>
            <a:noFill/>
          </a:ln>
        </p:spPr>
        <p:txBody>
          <a:bodyPr anchorCtr="0" anchor="t" bIns="45700" lIns="91425" spcFirstLastPara="1" rIns="91425" wrap="square" tIns="45700">
            <a:spAutoFit/>
          </a:bodyPr>
          <a:lstStyle/>
          <a:p>
            <a:pPr indent="-411480" lvl="0" marL="411480" marR="0" rtl="0" algn="l">
              <a:lnSpc>
                <a:spcPct val="100000"/>
              </a:lnSpc>
              <a:spcBef>
                <a:spcPts val="0"/>
              </a:spcBef>
              <a:spcAft>
                <a:spcPts val="0"/>
              </a:spcAft>
              <a:buClr>
                <a:srgbClr val="000000"/>
              </a:buClr>
              <a:buSzPts val="2880"/>
              <a:buFont typeface="Arial"/>
              <a:buChar char="•"/>
            </a:pPr>
            <a:r>
              <a:rPr b="0" i="0" lang="en-US" sz="2880" u="none" cap="none" strike="noStrike">
                <a:solidFill>
                  <a:srgbClr val="000000"/>
                </a:solidFill>
                <a:latin typeface="Arial"/>
                <a:ea typeface="Arial"/>
                <a:cs typeface="Arial"/>
                <a:sym typeface="Arial"/>
              </a:rPr>
              <a:t>Self Driving car crashes </a:t>
            </a:r>
            <a:endParaRPr/>
          </a:p>
          <a:p>
            <a:pPr indent="-411480" lvl="0" marL="411480" marR="0" rtl="0" algn="l">
              <a:lnSpc>
                <a:spcPct val="100000"/>
              </a:lnSpc>
              <a:spcBef>
                <a:spcPts val="0"/>
              </a:spcBef>
              <a:spcAft>
                <a:spcPts val="0"/>
              </a:spcAft>
              <a:buClr>
                <a:srgbClr val="000000"/>
              </a:buClr>
              <a:buSzPts val="2880"/>
              <a:buFont typeface="Arial"/>
              <a:buChar char="•"/>
            </a:pPr>
            <a:r>
              <a:rPr b="0" i="0" lang="en-US" sz="2880" u="none" cap="none" strike="noStrike">
                <a:solidFill>
                  <a:srgbClr val="000000"/>
                </a:solidFill>
                <a:latin typeface="Arial"/>
                <a:ea typeface="Arial"/>
                <a:cs typeface="Arial"/>
                <a:sym typeface="Arial"/>
              </a:rPr>
              <a:t>Wrong decision for parole</a:t>
            </a:r>
            <a:endParaRPr/>
          </a:p>
          <a:p>
            <a:pPr indent="-411480" lvl="0" marL="411480" marR="0" rtl="0" algn="l">
              <a:lnSpc>
                <a:spcPct val="100000"/>
              </a:lnSpc>
              <a:spcBef>
                <a:spcPts val="0"/>
              </a:spcBef>
              <a:spcAft>
                <a:spcPts val="0"/>
              </a:spcAft>
              <a:buClr>
                <a:srgbClr val="000000"/>
              </a:buClr>
              <a:buSzPts val="2880"/>
              <a:buFont typeface="Arial"/>
              <a:buChar char="•"/>
            </a:pPr>
            <a:r>
              <a:rPr b="0" i="0" lang="en-US" sz="2880" u="none" cap="none" strike="noStrike">
                <a:solidFill>
                  <a:srgbClr val="000000"/>
                </a:solidFill>
                <a:latin typeface="Arial"/>
                <a:ea typeface="Arial"/>
                <a:cs typeface="Arial"/>
                <a:sym typeface="Arial"/>
              </a:rPr>
              <a:t>People denied credit  </a:t>
            </a:r>
            <a:endParaRPr/>
          </a:p>
          <a:p>
            <a:pPr indent="0" lvl="0" marL="0" marR="0" rtl="0" algn="l">
              <a:lnSpc>
                <a:spcPct val="100000"/>
              </a:lnSpc>
              <a:spcBef>
                <a:spcPts val="0"/>
              </a:spcBef>
              <a:spcAft>
                <a:spcPts val="0"/>
              </a:spcAft>
              <a:buNone/>
            </a:pPr>
            <a:r>
              <a:t/>
            </a:r>
            <a:endParaRPr b="0" i="0" sz="288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1"/>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219" name="Google Shape;219;p21"/>
          <p:cNvSpPr txBox="1"/>
          <p:nvPr/>
        </p:nvSpPr>
        <p:spPr>
          <a:xfrm>
            <a:off x="2334402" y="303310"/>
            <a:ext cx="10425289" cy="5355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80" u="none" cap="none" strike="noStrike">
                <a:solidFill>
                  <a:srgbClr val="000000"/>
                </a:solidFill>
                <a:latin typeface="Arial"/>
                <a:ea typeface="Arial"/>
                <a:cs typeface="Arial"/>
                <a:sym typeface="Arial"/>
              </a:rPr>
              <a:t>Algorithms Can Make Errors – Who is Responsible</a:t>
            </a:r>
            <a:endParaRPr/>
          </a:p>
        </p:txBody>
      </p:sp>
      <p:cxnSp>
        <p:nvCxnSpPr>
          <p:cNvPr id="220" name="Google Shape;220;p21"/>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221" name="Google Shape;221;p21"/>
          <p:cNvSpPr txBox="1"/>
          <p:nvPr/>
        </p:nvSpPr>
        <p:spPr>
          <a:xfrm>
            <a:off x="2301241" y="1587872"/>
            <a:ext cx="10026335" cy="3508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
        <p:nvSpPr>
          <p:cNvPr id="222" name="Google Shape;222;p21"/>
          <p:cNvSpPr/>
          <p:nvPr/>
        </p:nvSpPr>
        <p:spPr>
          <a:xfrm>
            <a:off x="2371213" y="1116116"/>
            <a:ext cx="9894661" cy="97872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880" u="none" cap="none" strike="noStrike">
                <a:solidFill>
                  <a:srgbClr val="000000"/>
                </a:solidFill>
                <a:latin typeface="Arial"/>
                <a:ea typeface="Arial"/>
                <a:cs typeface="Arial"/>
                <a:sym typeface="Arial"/>
              </a:rPr>
              <a:t>When AI Algorithms get it wrong causing damage who is accountable ?????</a:t>
            </a:r>
            <a:endParaRPr/>
          </a:p>
        </p:txBody>
      </p:sp>
      <p:sp>
        <p:nvSpPr>
          <p:cNvPr id="223" name="Google Shape;223;p21"/>
          <p:cNvSpPr/>
          <p:nvPr/>
        </p:nvSpPr>
        <p:spPr>
          <a:xfrm>
            <a:off x="2301241" y="2306147"/>
            <a:ext cx="10026335" cy="186512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880" u="none" cap="none" strike="noStrike">
                <a:solidFill>
                  <a:srgbClr val="000000"/>
                </a:solidFill>
                <a:latin typeface="Arial"/>
                <a:ea typeface="Arial"/>
                <a:cs typeface="Arial"/>
                <a:sym typeface="Arial"/>
              </a:rPr>
              <a:t> It was the algorithm’s fault and it is responsible for the wrong decision", we do not literally mean that contemporary algorithms would be morally guilty. Instead, the algorithms are causal factors that underlie the decisions</a:t>
            </a:r>
            <a:endParaRPr/>
          </a:p>
        </p:txBody>
      </p:sp>
      <p:sp>
        <p:nvSpPr>
          <p:cNvPr id="224" name="Google Shape;224;p21"/>
          <p:cNvSpPr/>
          <p:nvPr/>
        </p:nvSpPr>
        <p:spPr>
          <a:xfrm>
            <a:off x="2301263" y="4538697"/>
            <a:ext cx="10026300" cy="2308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80" u="none" cap="none" strike="noStrike">
                <a:solidFill>
                  <a:srgbClr val="000000"/>
                </a:solidFill>
                <a:latin typeface="Arial"/>
                <a:ea typeface="Arial"/>
                <a:cs typeface="Arial"/>
                <a:sym typeface="Arial"/>
              </a:rPr>
              <a:t>Even though algorithms themselves cannot be held accountable </a:t>
            </a:r>
            <a:r>
              <a:rPr b="0" i="0" lang="en-US" sz="2880" u="none" cap="none" strike="noStrike">
                <a:solidFill>
                  <a:srgbClr val="000000"/>
                </a:solidFill>
                <a:latin typeface="Arial"/>
                <a:ea typeface="Arial"/>
                <a:cs typeface="Arial"/>
                <a:sym typeface="Arial"/>
              </a:rPr>
              <a:t>as they are not moral or legal agents, the </a:t>
            </a:r>
            <a:r>
              <a:rPr b="1" i="0" lang="en-US" sz="2880" u="none" cap="none" strike="noStrike">
                <a:solidFill>
                  <a:srgbClr val="000000"/>
                </a:solidFill>
                <a:latin typeface="Arial"/>
                <a:ea typeface="Arial"/>
                <a:cs typeface="Arial"/>
                <a:sym typeface="Arial"/>
              </a:rPr>
              <a:t>organizations designing and deploying algorithms can be taken to be morally responsible </a:t>
            </a:r>
            <a:r>
              <a:rPr b="0" i="0" lang="en-US" sz="2880" u="none" cap="none" strike="noStrike">
                <a:solidFill>
                  <a:srgbClr val="000000"/>
                </a:solidFill>
                <a:latin typeface="Arial"/>
                <a:ea typeface="Arial"/>
                <a:cs typeface="Arial"/>
                <a:sym typeface="Arial"/>
              </a:rPr>
              <a:t>through governance structures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2"/>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231" name="Google Shape;231;p22"/>
          <p:cNvSpPr txBox="1"/>
          <p:nvPr/>
        </p:nvSpPr>
        <p:spPr>
          <a:xfrm>
            <a:off x="2334402" y="303310"/>
            <a:ext cx="10425289" cy="5355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80" u="none" cap="none" strike="noStrike">
                <a:solidFill>
                  <a:srgbClr val="000000"/>
                </a:solidFill>
                <a:latin typeface="Arial"/>
                <a:ea typeface="Arial"/>
                <a:cs typeface="Arial"/>
                <a:sym typeface="Arial"/>
              </a:rPr>
              <a:t>What is accountability?</a:t>
            </a:r>
            <a:endParaRPr/>
          </a:p>
        </p:txBody>
      </p:sp>
      <p:cxnSp>
        <p:nvCxnSpPr>
          <p:cNvPr id="232" name="Google Shape;232;p22"/>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233" name="Google Shape;233;p22"/>
          <p:cNvSpPr txBox="1"/>
          <p:nvPr/>
        </p:nvSpPr>
        <p:spPr>
          <a:xfrm>
            <a:off x="2301241" y="1587872"/>
            <a:ext cx="10026335" cy="3508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
        <p:nvSpPr>
          <p:cNvPr id="234" name="Google Shape;234;p22"/>
          <p:cNvSpPr/>
          <p:nvPr/>
        </p:nvSpPr>
        <p:spPr>
          <a:xfrm>
            <a:off x="2371213" y="1116115"/>
            <a:ext cx="9894661" cy="186512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80" u="none" cap="none" strike="noStrike">
                <a:solidFill>
                  <a:srgbClr val="000000"/>
                </a:solidFill>
                <a:latin typeface="Arial"/>
                <a:ea typeface="Arial"/>
                <a:cs typeface="Arial"/>
                <a:sym typeface="Arial"/>
              </a:rPr>
              <a:t>Accountability means the state of being responsible or answerable for a system, its behavior, and its </a:t>
            </a:r>
            <a:r>
              <a:rPr b="1" i="0" lang="en-US" sz="2880" u="none" cap="none" strike="noStrike">
                <a:solidFill>
                  <a:srgbClr val="FF0000"/>
                </a:solidFill>
                <a:latin typeface="Arial"/>
                <a:ea typeface="Arial"/>
                <a:cs typeface="Arial"/>
                <a:sym typeface="Arial"/>
              </a:rPr>
              <a:t>potential impacts</a:t>
            </a:r>
            <a:r>
              <a:rPr b="0" i="0" lang="en-US" sz="2880" u="none" cap="none" strike="noStrike">
                <a:solidFill>
                  <a:srgbClr val="000000"/>
                </a:solidFill>
                <a:latin typeface="Arial"/>
                <a:ea typeface="Arial"/>
                <a:cs typeface="Arial"/>
                <a:sym typeface="Arial"/>
              </a:rPr>
              <a:t>. Accountability is an acknowledgement of responsibility for actions, decisions, and products.</a:t>
            </a:r>
            <a:endParaRPr/>
          </a:p>
        </p:txBody>
      </p:sp>
      <p:sp>
        <p:nvSpPr>
          <p:cNvPr id="235" name="Google Shape;235;p22"/>
          <p:cNvSpPr/>
          <p:nvPr/>
        </p:nvSpPr>
        <p:spPr>
          <a:xfrm>
            <a:off x="2467126" y="3331188"/>
            <a:ext cx="10026300" cy="4081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880" u="none" cap="none" strike="noStrike">
                <a:solidFill>
                  <a:srgbClr val="000000"/>
                </a:solidFill>
                <a:latin typeface="Arial"/>
                <a:ea typeface="Arial"/>
                <a:cs typeface="Arial"/>
                <a:sym typeface="Arial"/>
              </a:rPr>
              <a:t>Responsibility can be legal or moral (ethical). </a:t>
            </a:r>
            <a:r>
              <a:rPr b="1" i="0" lang="en-US" sz="2880" u="none" cap="none" strike="noStrike">
                <a:solidFill>
                  <a:srgbClr val="000000"/>
                </a:solidFill>
                <a:latin typeface="Arial"/>
                <a:ea typeface="Arial"/>
                <a:cs typeface="Arial"/>
                <a:sym typeface="Arial"/>
              </a:rPr>
              <a:t>Legally</a:t>
            </a:r>
            <a:r>
              <a:rPr b="0" i="0" lang="en-US" sz="2880" u="none" cap="none" strike="noStrike">
                <a:solidFill>
                  <a:srgbClr val="000000"/>
                </a:solidFill>
                <a:latin typeface="Arial"/>
                <a:ea typeface="Arial"/>
                <a:cs typeface="Arial"/>
                <a:sym typeface="Arial"/>
              </a:rPr>
              <a:t>, an actor is responsible for an event when a legal system is liable to penalize that actor for that event. </a:t>
            </a:r>
            <a:endParaRPr/>
          </a:p>
          <a:p>
            <a:pPr indent="0" lvl="0" marL="0" marR="0" rtl="0" algn="l">
              <a:lnSpc>
                <a:spcPct val="100000"/>
              </a:lnSpc>
              <a:spcBef>
                <a:spcPts val="0"/>
              </a:spcBef>
              <a:spcAft>
                <a:spcPts val="0"/>
              </a:spcAft>
              <a:buNone/>
            </a:pPr>
            <a:r>
              <a:rPr b="1" i="0" lang="en-US" sz="2880" u="none" cap="none" strike="noStrike">
                <a:solidFill>
                  <a:srgbClr val="000000"/>
                </a:solidFill>
                <a:latin typeface="Arial"/>
                <a:ea typeface="Arial"/>
                <a:cs typeface="Arial"/>
                <a:sym typeface="Arial"/>
              </a:rPr>
              <a:t>Morally</a:t>
            </a:r>
            <a:r>
              <a:rPr b="0" i="0" lang="en-US" sz="2880" u="none" cap="none" strike="noStrike">
                <a:solidFill>
                  <a:srgbClr val="000000"/>
                </a:solidFill>
                <a:latin typeface="Arial"/>
                <a:ea typeface="Arial"/>
                <a:cs typeface="Arial"/>
                <a:sym typeface="Arial"/>
              </a:rPr>
              <a:t>, an actor is responsible for an act, if they can be blamed for the action. Moral and legal responsibility are different things. They do not always coincide; an agent can be legally responsible even if they were not morally responsible, and vice versa. In this lecture, we´ll focus only on </a:t>
            </a:r>
            <a:r>
              <a:rPr b="1" i="0" lang="en-US" sz="2880" u="sng" cap="none" strike="noStrike">
                <a:solidFill>
                  <a:srgbClr val="000000"/>
                </a:solidFill>
                <a:latin typeface="Arial"/>
                <a:ea typeface="Arial"/>
                <a:cs typeface="Arial"/>
                <a:sym typeface="Arial"/>
              </a:rPr>
              <a:t>moral aspects of responsibility</a:t>
            </a:r>
            <a:r>
              <a:rPr b="0" i="0" lang="en-US" sz="2880" u="none" cap="none" strike="noStrike">
                <a:solidFill>
                  <a:srgbClr val="000000"/>
                </a:solidFill>
                <a:latin typeface="Arial"/>
                <a:ea typeface="Arial"/>
                <a:cs typeface="Arial"/>
                <a:sym typeface="Arial"/>
              </a:rPr>
              <a: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g300d06f0e99_0_0"/>
          <p:cNvSpPr/>
          <p:nvPr/>
        </p:nvSpPr>
        <p:spPr>
          <a:xfrm>
            <a:off x="2301240" y="1828800"/>
            <a:ext cx="54870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242" name="Google Shape;242;g300d06f0e99_0_0"/>
          <p:cNvSpPr txBox="1"/>
          <p:nvPr/>
        </p:nvSpPr>
        <p:spPr>
          <a:xfrm>
            <a:off x="2334402" y="303310"/>
            <a:ext cx="10425300" cy="535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80" u="none" cap="none" strike="noStrike">
                <a:solidFill>
                  <a:srgbClr val="000000"/>
                </a:solidFill>
                <a:latin typeface="Arial"/>
                <a:ea typeface="Arial"/>
                <a:cs typeface="Arial"/>
                <a:sym typeface="Arial"/>
              </a:rPr>
              <a:t>What is accountability?- Accou</a:t>
            </a:r>
            <a:r>
              <a:rPr b="1" lang="en-US" sz="2880"/>
              <a:t>ntable Page 149 Book 1</a:t>
            </a:r>
            <a:endParaRPr/>
          </a:p>
        </p:txBody>
      </p:sp>
      <p:cxnSp>
        <p:nvCxnSpPr>
          <p:cNvPr id="243" name="Google Shape;243;g300d06f0e99_0_0"/>
          <p:cNvCxnSpPr/>
          <p:nvPr/>
        </p:nvCxnSpPr>
        <p:spPr>
          <a:xfrm>
            <a:off x="2399348" y="883129"/>
            <a:ext cx="9796500" cy="0"/>
          </a:xfrm>
          <a:prstGeom prst="straightConnector1">
            <a:avLst/>
          </a:prstGeom>
          <a:noFill/>
          <a:ln cap="flat" cmpd="sng" w="12700">
            <a:solidFill>
              <a:srgbClr val="002060"/>
            </a:solidFill>
            <a:prstDash val="solid"/>
            <a:round/>
            <a:headEnd len="sm" w="sm" type="none"/>
            <a:tailEnd len="sm" w="sm" type="none"/>
          </a:ln>
        </p:spPr>
      </p:cxnSp>
      <p:sp>
        <p:nvSpPr>
          <p:cNvPr id="244" name="Google Shape;244;g300d06f0e99_0_0"/>
          <p:cNvSpPr txBox="1"/>
          <p:nvPr/>
        </p:nvSpPr>
        <p:spPr>
          <a:xfrm>
            <a:off x="2301241" y="1587872"/>
            <a:ext cx="10026300" cy="351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pic>
        <p:nvPicPr>
          <p:cNvPr id="245" name="Google Shape;245;g300d06f0e99_0_0"/>
          <p:cNvPicPr preferRelativeResize="0"/>
          <p:nvPr/>
        </p:nvPicPr>
        <p:blipFill>
          <a:blip r:embed="rId3">
            <a:alphaModFix/>
          </a:blip>
          <a:stretch>
            <a:fillRect/>
          </a:stretch>
        </p:blipFill>
        <p:spPr>
          <a:xfrm>
            <a:off x="1804101" y="1035950"/>
            <a:ext cx="4680150" cy="6765699"/>
          </a:xfrm>
          <a:prstGeom prst="rect">
            <a:avLst/>
          </a:prstGeom>
          <a:noFill/>
          <a:ln>
            <a:noFill/>
          </a:ln>
        </p:spPr>
      </p:pic>
      <p:sp>
        <p:nvSpPr>
          <p:cNvPr id="246" name="Google Shape;246;g300d06f0e99_0_0"/>
          <p:cNvSpPr txBox="1"/>
          <p:nvPr/>
        </p:nvSpPr>
        <p:spPr>
          <a:xfrm>
            <a:off x="6529000" y="2029500"/>
            <a:ext cx="6230700" cy="441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2800"/>
              <a:t>“Accountability means that not </a:t>
            </a:r>
            <a:r>
              <a:rPr b="1" lang="en-US" sz="2800"/>
              <a:t>only</a:t>
            </a:r>
            <a:r>
              <a:rPr b="1" lang="en-US" sz="2800"/>
              <a:t> can the AI system explain its decisions, the stakeholders who develop and use the system can also explain its decisions, their own decisions, and understand that they are accountable for those decisions”</a:t>
            </a:r>
            <a:endParaRPr b="1" sz="28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3"/>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253" name="Google Shape;253;p23"/>
          <p:cNvSpPr txBox="1"/>
          <p:nvPr/>
        </p:nvSpPr>
        <p:spPr>
          <a:xfrm>
            <a:off x="2334402" y="303310"/>
            <a:ext cx="10425289" cy="5355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80" u="none" cap="none" strike="noStrike">
                <a:solidFill>
                  <a:srgbClr val="000000"/>
                </a:solidFill>
                <a:latin typeface="Arial"/>
                <a:ea typeface="Arial"/>
                <a:cs typeface="Arial"/>
                <a:sym typeface="Arial"/>
              </a:rPr>
              <a:t>What is accountability? AI Ethic Dimensions</a:t>
            </a:r>
            <a:endParaRPr/>
          </a:p>
        </p:txBody>
      </p:sp>
      <p:cxnSp>
        <p:nvCxnSpPr>
          <p:cNvPr id="254" name="Google Shape;254;p23"/>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255" name="Google Shape;255;p23"/>
          <p:cNvSpPr/>
          <p:nvPr/>
        </p:nvSpPr>
        <p:spPr>
          <a:xfrm>
            <a:off x="2301240" y="1135983"/>
            <a:ext cx="9819775" cy="496751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880" u="none" cap="none" strike="noStrike">
                <a:solidFill>
                  <a:srgbClr val="000000"/>
                </a:solidFill>
                <a:latin typeface="Arial"/>
                <a:ea typeface="Arial"/>
                <a:cs typeface="Arial"/>
                <a:sym typeface="Arial"/>
              </a:rPr>
              <a:t>In AI ethics, there are three different senses or dimensions of accountability. They point to a different means of action including:</a:t>
            </a:r>
            <a:endParaRPr/>
          </a:p>
          <a:p>
            <a:pPr indent="0" lvl="0" marL="0" marR="0" rtl="0" algn="l">
              <a:lnSpc>
                <a:spcPct val="100000"/>
              </a:lnSpc>
              <a:spcBef>
                <a:spcPts val="0"/>
              </a:spcBef>
              <a:spcAft>
                <a:spcPts val="0"/>
              </a:spcAft>
              <a:buNone/>
            </a:pPr>
            <a:r>
              <a:rPr b="0" i="0" lang="en-US" sz="2880" u="none" cap="none" strike="noStrike">
                <a:solidFill>
                  <a:srgbClr val="000000"/>
                </a:solidFill>
                <a:latin typeface="Arial"/>
                <a:ea typeface="Arial"/>
                <a:cs typeface="Arial"/>
                <a:sym typeface="Arial"/>
              </a:rPr>
              <a:t>The question of determining the responsibility :</a:t>
            </a:r>
            <a:endParaRPr/>
          </a:p>
          <a:p>
            <a:pPr indent="0" lvl="0" marL="0" marR="0" rtl="0" algn="l">
              <a:lnSpc>
                <a:spcPct val="100000"/>
              </a:lnSpc>
              <a:spcBef>
                <a:spcPts val="0"/>
              </a:spcBef>
              <a:spcAft>
                <a:spcPts val="0"/>
              </a:spcAft>
              <a:buNone/>
            </a:pPr>
            <a:r>
              <a:t/>
            </a:r>
            <a:endParaRPr b="0" i="0" sz="2880" u="none" cap="none" strike="noStrike">
              <a:solidFill>
                <a:srgbClr val="000000"/>
              </a:solidFill>
              <a:latin typeface="Arial"/>
              <a:ea typeface="Arial"/>
              <a:cs typeface="Arial"/>
              <a:sym typeface="Arial"/>
            </a:endParaRPr>
          </a:p>
          <a:p>
            <a:pPr indent="-411480" lvl="0" marL="411480" marR="0" rtl="0" algn="l">
              <a:lnSpc>
                <a:spcPct val="100000"/>
              </a:lnSpc>
              <a:spcBef>
                <a:spcPts val="0"/>
              </a:spcBef>
              <a:spcAft>
                <a:spcPts val="0"/>
              </a:spcAft>
              <a:buClr>
                <a:srgbClr val="000000"/>
              </a:buClr>
              <a:buSzPts val="2880"/>
              <a:buFont typeface="Arial"/>
              <a:buChar char="•"/>
            </a:pPr>
            <a:r>
              <a:rPr b="1" i="0" lang="en-US" sz="2880" u="none" cap="none" strike="noStrike">
                <a:solidFill>
                  <a:srgbClr val="000000"/>
                </a:solidFill>
                <a:latin typeface="Arial"/>
                <a:ea typeface="Arial"/>
                <a:cs typeface="Arial"/>
                <a:sym typeface="Arial"/>
              </a:rPr>
              <a:t>Which individuals (or groups) are accountable for the impact of algorithms or AI? </a:t>
            </a:r>
            <a:r>
              <a:rPr b="0" i="0" lang="en-US" sz="2880" u="none" cap="none" strike="noStrike">
                <a:solidFill>
                  <a:srgbClr val="000000"/>
                </a:solidFill>
                <a:latin typeface="Arial"/>
                <a:ea typeface="Arial"/>
                <a:cs typeface="Arial"/>
                <a:sym typeface="Arial"/>
              </a:rPr>
              <a:t>Who is responsible for what effect within the overall socio-technical system?</a:t>
            </a:r>
            <a:endParaRPr/>
          </a:p>
          <a:p>
            <a:pPr indent="-411480" lvl="0" marL="411480" marR="0" rtl="0" algn="l">
              <a:lnSpc>
                <a:spcPct val="100000"/>
              </a:lnSpc>
              <a:spcBef>
                <a:spcPts val="0"/>
              </a:spcBef>
              <a:spcAft>
                <a:spcPts val="0"/>
              </a:spcAft>
              <a:buClr>
                <a:srgbClr val="000000"/>
              </a:buClr>
              <a:buSzPts val="2880"/>
              <a:buFont typeface="Arial"/>
              <a:buChar char="•"/>
            </a:pPr>
            <a:r>
              <a:rPr b="0" i="0" lang="en-US" sz="2880" u="none" cap="none" strike="noStrike">
                <a:solidFill>
                  <a:srgbClr val="000000"/>
                </a:solidFill>
                <a:latin typeface="Arial"/>
                <a:ea typeface="Arial"/>
                <a:cs typeface="Arial"/>
                <a:sym typeface="Arial"/>
              </a:rPr>
              <a:t>A feature of the societal system that develops, produces, and uses AI</a:t>
            </a:r>
            <a:endParaRPr/>
          </a:p>
          <a:p>
            <a:pPr indent="-411480" lvl="0" marL="411480" marR="0" rtl="0" algn="l">
              <a:lnSpc>
                <a:spcPct val="100000"/>
              </a:lnSpc>
              <a:spcBef>
                <a:spcPts val="0"/>
              </a:spcBef>
              <a:spcAft>
                <a:spcPts val="0"/>
              </a:spcAft>
              <a:buClr>
                <a:srgbClr val="000000"/>
              </a:buClr>
              <a:buSzPts val="2880"/>
              <a:buFont typeface="Arial"/>
              <a:buChar char="•"/>
            </a:pPr>
            <a:r>
              <a:rPr b="1" i="0" lang="en-US" sz="2880" u="none" cap="none" strike="noStrike">
                <a:solidFill>
                  <a:srgbClr val="000000"/>
                </a:solidFill>
                <a:latin typeface="Arial"/>
                <a:ea typeface="Arial"/>
                <a:cs typeface="Arial"/>
                <a:sym typeface="Arial"/>
              </a:rPr>
              <a:t>A feature of the AI system itself</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4"/>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262" name="Google Shape;262;p24"/>
          <p:cNvSpPr txBox="1"/>
          <p:nvPr/>
        </p:nvSpPr>
        <p:spPr>
          <a:xfrm>
            <a:off x="2334402" y="303310"/>
            <a:ext cx="10425289" cy="5355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80" u="none" cap="none" strike="noStrike">
                <a:solidFill>
                  <a:srgbClr val="000000"/>
                </a:solidFill>
                <a:latin typeface="Arial"/>
                <a:ea typeface="Arial"/>
                <a:cs typeface="Arial"/>
                <a:sym typeface="Arial"/>
              </a:rPr>
              <a:t>Who should be blamed – and for what?</a:t>
            </a:r>
            <a:endParaRPr/>
          </a:p>
        </p:txBody>
      </p:sp>
      <p:cxnSp>
        <p:nvCxnSpPr>
          <p:cNvPr id="263" name="Google Shape;263;p24"/>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264" name="Google Shape;264;p24"/>
          <p:cNvSpPr/>
          <p:nvPr/>
        </p:nvSpPr>
        <p:spPr>
          <a:xfrm>
            <a:off x="2253227" y="2398177"/>
            <a:ext cx="10273800" cy="18651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880" u="none" cap="none" strike="noStrike">
                <a:solidFill>
                  <a:srgbClr val="000000"/>
                </a:solidFill>
                <a:latin typeface="Arial"/>
                <a:ea typeface="Arial"/>
                <a:cs typeface="Arial"/>
                <a:sym typeface="Arial"/>
              </a:rPr>
              <a:t>In ethics, accountability is closely related to the concept of “moral agency”. A moral agent is “an agent who is capable of acting with reference to right and wrong." Importantly, only moral agents are morally responsible for their actions.</a:t>
            </a:r>
            <a:endParaRPr b="1" i="0" sz="288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5"/>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271" name="Google Shape;271;p25"/>
          <p:cNvSpPr txBox="1"/>
          <p:nvPr/>
        </p:nvSpPr>
        <p:spPr>
          <a:xfrm>
            <a:off x="2334402" y="303310"/>
            <a:ext cx="10425289" cy="5355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80" u="none" cap="none" strike="noStrike">
                <a:solidFill>
                  <a:srgbClr val="000000"/>
                </a:solidFill>
                <a:latin typeface="Arial"/>
                <a:ea typeface="Arial"/>
                <a:cs typeface="Arial"/>
                <a:sym typeface="Arial"/>
              </a:rPr>
              <a:t>Algorithmic accountability </a:t>
            </a:r>
            <a:endParaRPr/>
          </a:p>
        </p:txBody>
      </p:sp>
      <p:cxnSp>
        <p:nvCxnSpPr>
          <p:cNvPr id="272" name="Google Shape;272;p25"/>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273" name="Google Shape;273;p25"/>
          <p:cNvSpPr/>
          <p:nvPr/>
        </p:nvSpPr>
        <p:spPr>
          <a:xfrm>
            <a:off x="2399347" y="1729446"/>
            <a:ext cx="9853613" cy="21605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180" u="none" cap="none" strike="noStrike">
                <a:solidFill>
                  <a:srgbClr val="000000"/>
                </a:solidFill>
                <a:latin typeface="Arial"/>
                <a:ea typeface="Arial"/>
                <a:cs typeface="Arial"/>
                <a:sym typeface="Arial"/>
              </a:rPr>
              <a:t>Algorithmic accountability is the concept that companies should be held responsible for the results of their programmed algorithms. The concept goes hand in hand with </a:t>
            </a:r>
            <a:r>
              <a:rPr b="0" i="0" lang="en-US" sz="2180" u="sng" cap="none" strike="noStrike">
                <a:solidFill>
                  <a:srgbClr val="000000"/>
                </a:solidFill>
                <a:latin typeface="Arial"/>
                <a:ea typeface="Arial"/>
                <a:cs typeface="Arial"/>
                <a:sym typeface="Arial"/>
                <a:hlinkClick r:id="rId3">
                  <a:extLst>
                    <a:ext uri="{A12FA001-AC4F-418D-AE19-62706E023703}">
                      <ahyp:hlinkClr val="tx"/>
                    </a:ext>
                  </a:extLst>
                </a:hlinkClick>
              </a:rPr>
              <a:t>algorithmic transparency</a:t>
            </a:r>
            <a:r>
              <a:rPr b="0" i="0" lang="en-US" sz="2180" u="none" cap="none" strike="noStrike">
                <a:solidFill>
                  <a:srgbClr val="000000"/>
                </a:solidFill>
                <a:latin typeface="Arial"/>
                <a:ea typeface="Arial"/>
                <a:cs typeface="Arial"/>
                <a:sym typeface="Arial"/>
              </a:rPr>
              <a:t>, which requires companies be open about the purpose, structure and underlying actions of the </a:t>
            </a:r>
            <a:r>
              <a:rPr b="0" i="0" lang="en-US" sz="2180" u="sng" cap="none" strike="noStrike">
                <a:solidFill>
                  <a:srgbClr val="000000"/>
                </a:solidFill>
                <a:latin typeface="Arial"/>
                <a:ea typeface="Arial"/>
                <a:cs typeface="Arial"/>
                <a:sym typeface="Arial"/>
                <a:hlinkClick r:id="rId4">
                  <a:extLst>
                    <a:ext uri="{A12FA001-AC4F-418D-AE19-62706E023703}">
                      <ahyp:hlinkClr val="tx"/>
                    </a:ext>
                  </a:extLst>
                </a:hlinkClick>
              </a:rPr>
              <a:t>algorithms</a:t>
            </a:r>
            <a:r>
              <a:rPr b="0" i="0" lang="en-US" sz="2180" u="none" cap="none" strike="noStrike">
                <a:solidFill>
                  <a:srgbClr val="000000"/>
                </a:solidFill>
                <a:latin typeface="Arial"/>
                <a:ea typeface="Arial"/>
                <a:cs typeface="Arial"/>
                <a:sym typeface="Arial"/>
              </a:rPr>
              <a:t> used to search for, process and deliver information.</a:t>
            </a:r>
            <a:endParaRPr sz="1900"/>
          </a:p>
          <a:p>
            <a:pPr indent="0" lvl="0" marL="0" marR="0" rtl="0" algn="l">
              <a:lnSpc>
                <a:spcPct val="100000"/>
              </a:lnSpc>
              <a:spcBef>
                <a:spcPts val="0"/>
              </a:spcBef>
              <a:spcAft>
                <a:spcPts val="0"/>
              </a:spcAft>
              <a:buNone/>
            </a:pPr>
            <a:r>
              <a:t/>
            </a:r>
            <a:endParaRPr b="0" i="0" sz="218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218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n-US" sz="2180" u="none" cap="none" strike="noStrike">
                <a:solidFill>
                  <a:srgbClr val="000000"/>
                </a:solidFill>
                <a:latin typeface="Arial"/>
                <a:ea typeface="Arial"/>
                <a:cs typeface="Arial"/>
                <a:sym typeface="Arial"/>
              </a:rPr>
              <a:t>As the product of humans, algorithms can have issues resulting from human bias or simple oversight. Algorithmic accountability is promoted as a way to help such issues be recognized and corrected.</a:t>
            </a:r>
            <a:endParaRPr sz="1900"/>
          </a:p>
        </p:txBody>
      </p:sp>
      <p:sp>
        <p:nvSpPr>
          <p:cNvPr id="274" name="Google Shape;274;p25"/>
          <p:cNvSpPr/>
          <p:nvPr/>
        </p:nvSpPr>
        <p:spPr>
          <a:xfrm>
            <a:off x="2810157" y="6875220"/>
            <a:ext cx="9473700" cy="60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679" u="sng" cap="none" strike="noStrike">
                <a:solidFill>
                  <a:srgbClr val="000000"/>
                </a:solidFill>
                <a:latin typeface="Arial"/>
                <a:ea typeface="Arial"/>
                <a:cs typeface="Arial"/>
                <a:sym typeface="Arial"/>
                <a:hlinkClick r:id="rId5">
                  <a:extLst>
                    <a:ext uri="{A12FA001-AC4F-418D-AE19-62706E023703}">
                      <ahyp:hlinkClr val="tx"/>
                    </a:ext>
                  </a:extLst>
                </a:hlinkClick>
              </a:rPr>
              <a:t>https://www.techtarget.com/searchenterpriseai/definition/algorithmic-accountability/</a:t>
            </a:r>
            <a:endParaRPr b="0" i="1" sz="1679"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g300d06f0e99_0_12"/>
          <p:cNvSpPr/>
          <p:nvPr/>
        </p:nvSpPr>
        <p:spPr>
          <a:xfrm>
            <a:off x="2301240" y="1828800"/>
            <a:ext cx="54870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281" name="Google Shape;281;g300d06f0e99_0_12"/>
          <p:cNvSpPr txBox="1"/>
          <p:nvPr/>
        </p:nvSpPr>
        <p:spPr>
          <a:xfrm>
            <a:off x="1820550" y="171400"/>
            <a:ext cx="10989300" cy="535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lang="en-US" sz="2880"/>
              <a:t>Who</a:t>
            </a:r>
            <a:r>
              <a:rPr b="1" lang="en-US" sz="2880"/>
              <a:t> is responsible in a Tesla Car Cash - Autonomous Driving </a:t>
            </a:r>
            <a:endParaRPr/>
          </a:p>
        </p:txBody>
      </p:sp>
      <p:cxnSp>
        <p:nvCxnSpPr>
          <p:cNvPr id="282" name="Google Shape;282;g300d06f0e99_0_12"/>
          <p:cNvCxnSpPr/>
          <p:nvPr/>
        </p:nvCxnSpPr>
        <p:spPr>
          <a:xfrm flipH="1" rot="10800000">
            <a:off x="2023898" y="700304"/>
            <a:ext cx="10620000" cy="6600"/>
          </a:xfrm>
          <a:prstGeom prst="straightConnector1">
            <a:avLst/>
          </a:prstGeom>
          <a:noFill/>
          <a:ln cap="flat" cmpd="sng" w="12700">
            <a:solidFill>
              <a:srgbClr val="002060"/>
            </a:solidFill>
            <a:prstDash val="solid"/>
            <a:round/>
            <a:headEnd len="sm" w="sm" type="none"/>
            <a:tailEnd len="sm" w="sm" type="none"/>
          </a:ln>
        </p:spPr>
      </p:cxnSp>
      <p:pic>
        <p:nvPicPr>
          <p:cNvPr id="283" name="Google Shape;283;g300d06f0e99_0_12"/>
          <p:cNvPicPr preferRelativeResize="0"/>
          <p:nvPr/>
        </p:nvPicPr>
        <p:blipFill>
          <a:blip r:embed="rId3">
            <a:alphaModFix/>
          </a:blip>
          <a:stretch>
            <a:fillRect/>
          </a:stretch>
        </p:blipFill>
        <p:spPr>
          <a:xfrm>
            <a:off x="97850" y="1828800"/>
            <a:ext cx="7100201" cy="3993850"/>
          </a:xfrm>
          <a:prstGeom prst="rect">
            <a:avLst/>
          </a:prstGeom>
          <a:noFill/>
          <a:ln>
            <a:noFill/>
          </a:ln>
        </p:spPr>
      </p:pic>
      <p:sp>
        <p:nvSpPr>
          <p:cNvPr id="284" name="Google Shape;284;g300d06f0e99_0_12"/>
          <p:cNvSpPr txBox="1"/>
          <p:nvPr/>
        </p:nvSpPr>
        <p:spPr>
          <a:xfrm>
            <a:off x="7198050" y="862550"/>
            <a:ext cx="7383900" cy="699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500">
                <a:solidFill>
                  <a:schemeClr val="dk1"/>
                </a:solidFill>
                <a:latin typeface="Roboto"/>
                <a:ea typeface="Roboto"/>
                <a:cs typeface="Roboto"/>
                <a:sym typeface="Roboto"/>
              </a:rPr>
              <a:t>Tesla Autopilot crashes is a complex issue, but generally:The driver is typically considered primarily responsible in most cases. </a:t>
            </a:r>
            <a:endParaRPr sz="1500">
              <a:solidFill>
                <a:schemeClr val="dk1"/>
              </a:solidFill>
              <a:latin typeface="Roboto"/>
              <a:ea typeface="Roboto"/>
              <a:cs typeface="Roboto"/>
              <a:sym typeface="Roboto"/>
            </a:endParaRPr>
          </a:p>
          <a:p>
            <a:pPr indent="0" lvl="0" marL="0" rtl="0" algn="l">
              <a:spcBef>
                <a:spcPts val="0"/>
              </a:spcBef>
              <a:spcAft>
                <a:spcPts val="0"/>
              </a:spcAft>
              <a:buNone/>
            </a:pPr>
            <a:r>
              <a:t/>
            </a:r>
            <a:endParaRPr sz="1500">
              <a:solidFill>
                <a:schemeClr val="dk1"/>
              </a:solidFill>
              <a:latin typeface="Roboto"/>
              <a:ea typeface="Roboto"/>
              <a:cs typeface="Roboto"/>
              <a:sym typeface="Roboto"/>
            </a:endParaRPr>
          </a:p>
          <a:p>
            <a:pPr indent="0" lvl="0" marL="0" rtl="0" algn="l">
              <a:spcBef>
                <a:spcPts val="0"/>
              </a:spcBef>
              <a:spcAft>
                <a:spcPts val="0"/>
              </a:spcAft>
              <a:buNone/>
            </a:pPr>
            <a:r>
              <a:rPr lang="en-US" sz="1500">
                <a:solidFill>
                  <a:schemeClr val="dk1"/>
                </a:solidFill>
                <a:latin typeface="Roboto"/>
                <a:ea typeface="Roboto"/>
                <a:cs typeface="Roboto"/>
                <a:sym typeface="Roboto"/>
              </a:rPr>
              <a:t>Key points:</a:t>
            </a:r>
            <a:endParaRPr sz="1500">
              <a:solidFill>
                <a:schemeClr val="dk1"/>
              </a:solidFill>
              <a:latin typeface="Roboto"/>
              <a:ea typeface="Roboto"/>
              <a:cs typeface="Roboto"/>
              <a:sym typeface="Roboto"/>
            </a:endParaRPr>
          </a:p>
          <a:p>
            <a:pPr indent="-323850" lvl="0" marL="457200" rtl="0" algn="l">
              <a:lnSpc>
                <a:spcPct val="115000"/>
              </a:lnSpc>
              <a:spcBef>
                <a:spcPts val="600"/>
              </a:spcBef>
              <a:spcAft>
                <a:spcPts val="0"/>
              </a:spcAft>
              <a:buClr>
                <a:schemeClr val="dk1"/>
              </a:buClr>
              <a:buSzPts val="1500"/>
              <a:buFont typeface="Roboto"/>
              <a:buAutoNum type="arabicPeriod"/>
            </a:pPr>
            <a:r>
              <a:rPr lang="en-US" sz="1500">
                <a:solidFill>
                  <a:schemeClr val="dk1"/>
                </a:solidFill>
                <a:latin typeface="Roboto"/>
                <a:ea typeface="Roboto"/>
                <a:cs typeface="Roboto"/>
                <a:sym typeface="Roboto"/>
              </a:rPr>
              <a:t>Tesla emphasizes that Autopilot is an assistive feature, not fully autonomous driving. Drivers are expected to remain attentive and in control of the vehicle at all times.</a:t>
            </a:r>
            <a:endParaRPr sz="1500">
              <a:solidFill>
                <a:schemeClr val="dk1"/>
              </a:solidFill>
              <a:latin typeface="Roboto"/>
              <a:ea typeface="Roboto"/>
              <a:cs typeface="Roboto"/>
              <a:sym typeface="Roboto"/>
            </a:endParaRPr>
          </a:p>
          <a:p>
            <a:pPr indent="-323850" lvl="0" marL="457200" rtl="0" algn="l">
              <a:lnSpc>
                <a:spcPct val="115000"/>
              </a:lnSpc>
              <a:spcBef>
                <a:spcPts val="0"/>
              </a:spcBef>
              <a:spcAft>
                <a:spcPts val="0"/>
              </a:spcAft>
              <a:buClr>
                <a:schemeClr val="dk1"/>
              </a:buClr>
              <a:buSzPts val="1500"/>
              <a:buFont typeface="Roboto"/>
              <a:buAutoNum type="arabicPeriod"/>
            </a:pPr>
            <a:r>
              <a:rPr b="1" lang="en-US" sz="1500">
                <a:solidFill>
                  <a:schemeClr val="dk1"/>
                </a:solidFill>
                <a:highlight>
                  <a:schemeClr val="accent4"/>
                </a:highlight>
                <a:latin typeface="Roboto"/>
                <a:ea typeface="Roboto"/>
                <a:cs typeface="Roboto"/>
                <a:sym typeface="Roboto"/>
              </a:rPr>
              <a:t>Tesla's terms of use explicitly state drivers must keep hands on the wheel and maintain control, which could absolve Tesla of liability if not followed</a:t>
            </a:r>
            <a:r>
              <a:rPr b="1" lang="en-US" sz="1500">
                <a:solidFill>
                  <a:schemeClr val="dk1"/>
                </a:solidFill>
                <a:latin typeface="Roboto"/>
                <a:ea typeface="Roboto"/>
                <a:cs typeface="Roboto"/>
                <a:sym typeface="Roboto"/>
              </a:rPr>
              <a:t>.</a:t>
            </a:r>
            <a:endParaRPr b="1" sz="1500">
              <a:solidFill>
                <a:schemeClr val="dk1"/>
              </a:solidFill>
              <a:latin typeface="Roboto"/>
              <a:ea typeface="Roboto"/>
              <a:cs typeface="Roboto"/>
              <a:sym typeface="Roboto"/>
            </a:endParaRPr>
          </a:p>
          <a:p>
            <a:pPr indent="-323850" lvl="0" marL="457200" rtl="0" algn="l">
              <a:lnSpc>
                <a:spcPct val="115000"/>
              </a:lnSpc>
              <a:spcBef>
                <a:spcPts val="0"/>
              </a:spcBef>
              <a:spcAft>
                <a:spcPts val="0"/>
              </a:spcAft>
              <a:buClr>
                <a:schemeClr val="dk1"/>
              </a:buClr>
              <a:buSzPts val="1500"/>
              <a:buFont typeface="Roboto"/>
              <a:buAutoNum type="arabicPeriod"/>
            </a:pPr>
            <a:r>
              <a:rPr lang="en-US" sz="1500">
                <a:solidFill>
                  <a:schemeClr val="dk1"/>
                </a:solidFill>
                <a:latin typeface="Roboto"/>
                <a:ea typeface="Roboto"/>
                <a:cs typeface="Roboto"/>
                <a:sym typeface="Roboto"/>
              </a:rPr>
              <a:t>Driver error, over-reliance on Autopilot, reckless driving, or driving under the influence can lead to driver liability.</a:t>
            </a:r>
            <a:endParaRPr sz="1500">
              <a:solidFill>
                <a:schemeClr val="dk1"/>
              </a:solidFill>
              <a:latin typeface="Roboto"/>
              <a:ea typeface="Roboto"/>
              <a:cs typeface="Roboto"/>
              <a:sym typeface="Roboto"/>
            </a:endParaRPr>
          </a:p>
          <a:p>
            <a:pPr indent="-323850" lvl="0" marL="457200" rtl="0" algn="l">
              <a:lnSpc>
                <a:spcPct val="115000"/>
              </a:lnSpc>
              <a:spcBef>
                <a:spcPts val="0"/>
              </a:spcBef>
              <a:spcAft>
                <a:spcPts val="0"/>
              </a:spcAft>
              <a:buClr>
                <a:schemeClr val="dk1"/>
              </a:buClr>
              <a:buSzPts val="1500"/>
              <a:buFont typeface="Roboto"/>
              <a:buAutoNum type="arabicPeriod"/>
            </a:pPr>
            <a:r>
              <a:rPr lang="en-US" sz="1500">
                <a:solidFill>
                  <a:schemeClr val="dk1"/>
                </a:solidFill>
                <a:latin typeface="Roboto"/>
                <a:ea typeface="Roboto"/>
                <a:cs typeface="Roboto"/>
                <a:sym typeface="Roboto"/>
              </a:rPr>
              <a:t>In a recent court case, Tesla won by arguing the fatal crash was the driver's fault for misusing Autopilot.</a:t>
            </a:r>
            <a:endParaRPr sz="1500">
              <a:solidFill>
                <a:schemeClr val="dk1"/>
              </a:solidFill>
              <a:latin typeface="Roboto"/>
              <a:ea typeface="Roboto"/>
              <a:cs typeface="Roboto"/>
              <a:sym typeface="Roboto"/>
            </a:endParaRPr>
          </a:p>
          <a:p>
            <a:pPr indent="0" lvl="0" marL="0" rtl="0" algn="l">
              <a:lnSpc>
                <a:spcPct val="115000"/>
              </a:lnSpc>
              <a:spcBef>
                <a:spcPts val="600"/>
              </a:spcBef>
              <a:spcAft>
                <a:spcPts val="0"/>
              </a:spcAft>
              <a:buNone/>
            </a:pPr>
            <a:r>
              <a:rPr lang="en-US" sz="1500">
                <a:solidFill>
                  <a:schemeClr val="dk1"/>
                </a:solidFill>
                <a:latin typeface="Roboto"/>
                <a:ea typeface="Roboto"/>
                <a:cs typeface="Roboto"/>
                <a:sym typeface="Roboto"/>
              </a:rPr>
              <a:t>However, </a:t>
            </a:r>
            <a:r>
              <a:rPr b="1" lang="en-US" sz="1500">
                <a:solidFill>
                  <a:schemeClr val="dk1"/>
                </a:solidFill>
                <a:highlight>
                  <a:schemeClr val="accent2"/>
                </a:highlight>
                <a:latin typeface="Roboto"/>
                <a:ea typeface="Roboto"/>
                <a:cs typeface="Roboto"/>
                <a:sym typeface="Roboto"/>
              </a:rPr>
              <a:t>Tesla and manufacturers may face some liability in certain circumstances</a:t>
            </a:r>
            <a:r>
              <a:rPr lang="en-US" sz="1500">
                <a:solidFill>
                  <a:schemeClr val="dk1"/>
                </a:solidFill>
                <a:latin typeface="Roboto"/>
                <a:ea typeface="Roboto"/>
                <a:cs typeface="Roboto"/>
                <a:sym typeface="Roboto"/>
              </a:rPr>
              <a:t>:</a:t>
            </a:r>
            <a:endParaRPr sz="1500">
              <a:solidFill>
                <a:schemeClr val="dk1"/>
              </a:solidFill>
              <a:latin typeface="Roboto"/>
              <a:ea typeface="Roboto"/>
              <a:cs typeface="Roboto"/>
              <a:sym typeface="Roboto"/>
            </a:endParaRPr>
          </a:p>
          <a:p>
            <a:pPr indent="-323850" lvl="0" marL="457200" rtl="0" algn="l">
              <a:lnSpc>
                <a:spcPct val="115000"/>
              </a:lnSpc>
              <a:spcBef>
                <a:spcPts val="600"/>
              </a:spcBef>
              <a:spcAft>
                <a:spcPts val="0"/>
              </a:spcAft>
              <a:buClr>
                <a:schemeClr val="dk1"/>
              </a:buClr>
              <a:buSzPts val="1500"/>
              <a:buFont typeface="Roboto"/>
              <a:buAutoNum type="arabicPeriod"/>
            </a:pPr>
            <a:r>
              <a:rPr lang="en-US" sz="1500">
                <a:solidFill>
                  <a:schemeClr val="dk1"/>
                </a:solidFill>
                <a:latin typeface="Roboto"/>
                <a:ea typeface="Roboto"/>
                <a:cs typeface="Roboto"/>
                <a:sym typeface="Roboto"/>
              </a:rPr>
              <a:t>If there are defects in design, manufacturing, or inadequate warnings about the system.</a:t>
            </a:r>
            <a:endParaRPr sz="1500">
              <a:solidFill>
                <a:schemeClr val="dk1"/>
              </a:solidFill>
              <a:latin typeface="Roboto"/>
              <a:ea typeface="Roboto"/>
              <a:cs typeface="Roboto"/>
              <a:sym typeface="Roboto"/>
            </a:endParaRPr>
          </a:p>
          <a:p>
            <a:pPr indent="-323850" lvl="0" marL="457200" rtl="0" algn="l">
              <a:lnSpc>
                <a:spcPct val="115000"/>
              </a:lnSpc>
              <a:spcBef>
                <a:spcPts val="0"/>
              </a:spcBef>
              <a:spcAft>
                <a:spcPts val="0"/>
              </a:spcAft>
              <a:buClr>
                <a:schemeClr val="dk1"/>
              </a:buClr>
              <a:buSzPts val="1500"/>
              <a:buFont typeface="Roboto"/>
              <a:buAutoNum type="arabicPeriod"/>
            </a:pPr>
            <a:r>
              <a:rPr lang="en-US" sz="1500">
                <a:solidFill>
                  <a:schemeClr val="dk1"/>
                </a:solidFill>
                <a:latin typeface="Roboto"/>
                <a:ea typeface="Roboto"/>
                <a:cs typeface="Roboto"/>
                <a:sym typeface="Roboto"/>
              </a:rPr>
              <a:t>Malfunctions like errant steering or braking issues could potentially implicate the manufacturer.</a:t>
            </a:r>
            <a:endParaRPr sz="1500">
              <a:solidFill>
                <a:schemeClr val="dk1"/>
              </a:solidFill>
              <a:latin typeface="Roboto"/>
              <a:ea typeface="Roboto"/>
              <a:cs typeface="Roboto"/>
              <a:sym typeface="Roboto"/>
            </a:endParaRPr>
          </a:p>
          <a:p>
            <a:pPr indent="-323850" lvl="0" marL="457200" rtl="0" algn="l">
              <a:lnSpc>
                <a:spcPct val="115000"/>
              </a:lnSpc>
              <a:spcBef>
                <a:spcPts val="0"/>
              </a:spcBef>
              <a:spcAft>
                <a:spcPts val="0"/>
              </a:spcAft>
              <a:buClr>
                <a:schemeClr val="dk1"/>
              </a:buClr>
              <a:buSzPts val="1500"/>
              <a:buFont typeface="Roboto"/>
              <a:buAutoNum type="arabicPeriod"/>
            </a:pPr>
            <a:r>
              <a:rPr lang="en-US" sz="1500">
                <a:solidFill>
                  <a:schemeClr val="dk1"/>
                </a:solidFill>
                <a:latin typeface="Roboto"/>
                <a:ea typeface="Roboto"/>
                <a:cs typeface="Roboto"/>
                <a:sym typeface="Roboto"/>
              </a:rPr>
              <a:t>Some experts believe liability may shift more to manufacturers as vehicles become more autonomous.</a:t>
            </a:r>
            <a:endParaRPr sz="1500">
              <a:solidFill>
                <a:schemeClr val="dk1"/>
              </a:solidFill>
              <a:latin typeface="Roboto"/>
              <a:ea typeface="Roboto"/>
              <a:cs typeface="Roboto"/>
              <a:sym typeface="Roboto"/>
            </a:endParaRPr>
          </a:p>
          <a:p>
            <a:pPr indent="-323850" lvl="0" marL="457200" rtl="0" algn="l">
              <a:lnSpc>
                <a:spcPct val="115000"/>
              </a:lnSpc>
              <a:spcBef>
                <a:spcPts val="0"/>
              </a:spcBef>
              <a:spcAft>
                <a:spcPts val="0"/>
              </a:spcAft>
              <a:buClr>
                <a:schemeClr val="dk1"/>
              </a:buClr>
              <a:buSzPts val="1500"/>
              <a:buFont typeface="Roboto"/>
              <a:buAutoNum type="arabicPeriod"/>
            </a:pPr>
            <a:r>
              <a:rPr lang="en-US" sz="1500">
                <a:solidFill>
                  <a:schemeClr val="dk1"/>
                </a:solidFill>
                <a:latin typeface="Roboto"/>
                <a:ea typeface="Roboto"/>
                <a:cs typeface="Roboto"/>
                <a:sym typeface="Roboto"/>
              </a:rPr>
              <a:t>Tesla is facing investigations and potential fines from regulators like NHTSA over Autopilot safety.</a:t>
            </a:r>
            <a:endParaRPr sz="1500">
              <a:solidFill>
                <a:schemeClr val="dk1"/>
              </a:solidFill>
              <a:latin typeface="Roboto"/>
              <a:ea typeface="Roboto"/>
              <a:cs typeface="Roboto"/>
              <a:sym typeface="Roboto"/>
            </a:endParaRPr>
          </a:p>
          <a:p>
            <a:pPr indent="0" lvl="0" marL="0" rtl="0" algn="l">
              <a:spcBef>
                <a:spcPts val="600"/>
              </a:spcBef>
              <a:spcAft>
                <a:spcPts val="0"/>
              </a:spcAft>
              <a:buNone/>
            </a:pPr>
            <a:r>
              <a:rPr lang="en-US" sz="1300">
                <a:solidFill>
                  <a:schemeClr val="dk1"/>
                </a:solidFill>
                <a:latin typeface="Roboto"/>
                <a:ea typeface="Roboto"/>
                <a:cs typeface="Roboto"/>
                <a:sym typeface="Roboto"/>
              </a:rPr>
              <a:t>Ultimately, liability is often determined case-by-case based on the specific circumstances. Both criminal charges against drivers and civil lawsuits against Tesla have occurred in some high-profile crashes. As the technology and regulations evolve, the legal landscape around liability for self-driving car accidents continues to develop</a:t>
            </a:r>
            <a:endParaRPr sz="1500"/>
          </a:p>
        </p:txBody>
      </p:sp>
      <p:sp>
        <p:nvSpPr>
          <p:cNvPr id="285" name="Google Shape;285;g300d06f0e99_0_12"/>
          <p:cNvSpPr txBox="1"/>
          <p:nvPr/>
        </p:nvSpPr>
        <p:spPr>
          <a:xfrm>
            <a:off x="429750" y="5997175"/>
            <a:ext cx="6768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u="sng">
                <a:solidFill>
                  <a:schemeClr val="hlink"/>
                </a:solidFill>
                <a:hlinkClick r:id="rId4"/>
              </a:rPr>
              <a:t>https://byrddavis.com/who-is-liable-when-a-self-driving-car-causes-a-crash/</a:t>
            </a:r>
            <a:endParaRPr/>
          </a:p>
        </p:txBody>
      </p:sp>
      <p:sp>
        <p:nvSpPr>
          <p:cNvPr id="286" name="Google Shape;286;g300d06f0e99_0_12"/>
          <p:cNvSpPr txBox="1"/>
          <p:nvPr/>
        </p:nvSpPr>
        <p:spPr>
          <a:xfrm>
            <a:off x="531225" y="6474075"/>
            <a:ext cx="5445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u="sng">
                <a:solidFill>
                  <a:schemeClr val="hlink"/>
                </a:solidFill>
                <a:hlinkClick r:id="rId5"/>
              </a:rPr>
              <a:t>https://www.tesla.com/VehicleSafetyReport</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60"/>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293" name="Google Shape;293;p60"/>
          <p:cNvSpPr txBox="1"/>
          <p:nvPr/>
        </p:nvSpPr>
        <p:spPr>
          <a:xfrm>
            <a:off x="2334402" y="303310"/>
            <a:ext cx="10425289" cy="5355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80" u="none" cap="none" strike="noStrike">
                <a:solidFill>
                  <a:srgbClr val="000000"/>
                </a:solidFill>
                <a:latin typeface="Arial"/>
                <a:ea typeface="Arial"/>
                <a:cs typeface="Arial"/>
                <a:sym typeface="Arial"/>
              </a:rPr>
              <a:t>Algorithmic accountability – Semi-Autonomous Driving  </a:t>
            </a:r>
            <a:endParaRPr/>
          </a:p>
        </p:txBody>
      </p:sp>
      <p:cxnSp>
        <p:nvCxnSpPr>
          <p:cNvPr id="294" name="Google Shape;294;p60"/>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295" name="Google Shape;295;p60"/>
          <p:cNvSpPr/>
          <p:nvPr/>
        </p:nvSpPr>
        <p:spPr>
          <a:xfrm>
            <a:off x="2399347" y="3160273"/>
            <a:ext cx="7999828" cy="60939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679" u="sng" cap="none" strike="noStrike">
                <a:solidFill>
                  <a:srgbClr val="000000"/>
                </a:solidFill>
                <a:highlight>
                  <a:srgbClr val="FFFF00"/>
                </a:highlight>
                <a:latin typeface="Arial"/>
                <a:ea typeface="Arial"/>
                <a:cs typeface="Arial"/>
                <a:sym typeface="Arial"/>
                <a:hlinkClick r:id="rId3">
                  <a:extLst>
                    <a:ext uri="{A12FA001-AC4F-418D-AE19-62706E023703}">
                      <ahyp:hlinkClr val="tx"/>
                    </a:ext>
                  </a:extLst>
                </a:hlinkClick>
              </a:rPr>
              <a:t>https://www.youtube.com/watch?v=kwf5F7Lze3A</a:t>
            </a:r>
            <a:endParaRPr b="0" i="0" sz="1679" u="none" cap="none" strike="noStrike">
              <a:solidFill>
                <a:srgbClr val="000000"/>
              </a:solidFill>
              <a:highlight>
                <a:srgbClr val="FFFF00"/>
              </a:highlight>
              <a:latin typeface="Arial"/>
              <a:ea typeface="Arial"/>
              <a:cs typeface="Arial"/>
              <a:sym typeface="Arial"/>
            </a:endParaRPr>
          </a:p>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
        <p:nvSpPr>
          <p:cNvPr id="296" name="Google Shape;296;p60"/>
          <p:cNvSpPr/>
          <p:nvPr/>
        </p:nvSpPr>
        <p:spPr>
          <a:xfrm>
            <a:off x="2399347" y="2366801"/>
            <a:ext cx="8854440" cy="60939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679" u="none" cap="none" strike="noStrike">
                <a:solidFill>
                  <a:srgbClr val="000000"/>
                </a:solidFill>
                <a:latin typeface="Arial"/>
                <a:ea typeface="Arial"/>
                <a:cs typeface="Arial"/>
                <a:sym typeface="Arial"/>
              </a:rPr>
              <a:t>0:01 / 3:25</a:t>
            </a:r>
            <a:endParaRPr/>
          </a:p>
          <a:p>
            <a:pPr indent="0" lvl="0" marL="0" marR="0" rtl="0" algn="l">
              <a:lnSpc>
                <a:spcPct val="100000"/>
              </a:lnSpc>
              <a:spcBef>
                <a:spcPts val="0"/>
              </a:spcBef>
              <a:spcAft>
                <a:spcPts val="0"/>
              </a:spcAft>
              <a:buNone/>
            </a:pPr>
            <a:r>
              <a:rPr b="0" i="0" lang="en-US" sz="1679" u="none" cap="none" strike="noStrike">
                <a:solidFill>
                  <a:srgbClr val="000000"/>
                </a:solidFill>
                <a:latin typeface="Arial"/>
                <a:ea typeface="Arial"/>
                <a:cs typeface="Arial"/>
                <a:sym typeface="Arial"/>
              </a:rPr>
              <a:t>Tesla cars linked to hundreds of crashes in federal report | KVUE</a:t>
            </a:r>
            <a:endParaRPr/>
          </a:p>
        </p:txBody>
      </p:sp>
      <p:sp>
        <p:nvSpPr>
          <p:cNvPr id="297" name="Google Shape;297;p60"/>
          <p:cNvSpPr/>
          <p:nvPr/>
        </p:nvSpPr>
        <p:spPr>
          <a:xfrm>
            <a:off x="2334402" y="3723162"/>
            <a:ext cx="7470781" cy="60939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679" u="sng" cap="none" strike="noStrike">
                <a:solidFill>
                  <a:srgbClr val="000000"/>
                </a:solidFill>
                <a:highlight>
                  <a:srgbClr val="FFFF00"/>
                </a:highlight>
                <a:latin typeface="Arial"/>
                <a:ea typeface="Arial"/>
                <a:cs typeface="Arial"/>
                <a:sym typeface="Arial"/>
                <a:hlinkClick r:id="rId4">
                  <a:extLst>
                    <a:ext uri="{A12FA001-AC4F-418D-AE19-62706E023703}">
                      <ahyp:hlinkClr val="tx"/>
                    </a:ext>
                  </a:extLst>
                </a:hlinkClick>
              </a:rPr>
              <a:t>https://www.youtube.com/watch?v=jSC5qSKmc8Q</a:t>
            </a:r>
            <a:endParaRPr b="0" i="0" sz="1679" u="none" cap="none" strike="noStrike">
              <a:solidFill>
                <a:srgbClr val="000000"/>
              </a:solidFill>
              <a:highlight>
                <a:srgbClr val="FFFF00"/>
              </a:highlight>
              <a:latin typeface="Arial"/>
              <a:ea typeface="Arial"/>
              <a:cs typeface="Arial"/>
              <a:sym typeface="Arial"/>
            </a:endParaRPr>
          </a:p>
          <a:p>
            <a:pPr indent="0" lvl="0" marL="0" marR="0" rtl="0" algn="l">
              <a:lnSpc>
                <a:spcPct val="100000"/>
              </a:lnSpc>
              <a:spcBef>
                <a:spcPts val="0"/>
              </a:spcBef>
              <a:spcAft>
                <a:spcPts val="0"/>
              </a:spcAft>
              <a:buNone/>
            </a:pPr>
            <a:r>
              <a:t/>
            </a:r>
            <a:endParaRPr b="0" i="0" sz="1679" u="none" cap="none" strike="noStrike">
              <a:solidFill>
                <a:srgbClr val="000000"/>
              </a:solidFill>
              <a:highlight>
                <a:srgbClr val="FFFF00"/>
              </a:highlight>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 name="Shape 35"/>
        <p:cNvGrpSpPr/>
        <p:nvPr/>
      </p:nvGrpSpPr>
      <p:grpSpPr>
        <a:xfrm>
          <a:off x="0" y="0"/>
          <a:ext cx="0" cy="0"/>
          <a:chOff x="0" y="0"/>
          <a:chExt cx="0" cy="0"/>
        </a:xfrm>
      </p:grpSpPr>
      <p:sp>
        <p:nvSpPr>
          <p:cNvPr id="36" name="Google Shape;36;p9"/>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160"/>
              <a:buFont typeface="Arial"/>
              <a:buNone/>
            </a:pPr>
            <a:r>
              <a:t/>
            </a:r>
            <a:endParaRPr b="0" i="0" sz="2160" u="none" cap="none" strike="noStrike">
              <a:solidFill>
                <a:schemeClr val="lt1"/>
              </a:solidFill>
              <a:latin typeface="Calibri"/>
              <a:ea typeface="Calibri"/>
              <a:cs typeface="Calibri"/>
              <a:sym typeface="Calibri"/>
            </a:endParaRPr>
          </a:p>
        </p:txBody>
      </p:sp>
      <p:graphicFrame>
        <p:nvGraphicFramePr>
          <p:cNvPr id="37" name="Google Shape;37;p9"/>
          <p:cNvGraphicFramePr/>
          <p:nvPr/>
        </p:nvGraphicFramePr>
        <p:xfrm>
          <a:off x="159543" y="286487"/>
          <a:ext cx="3000000" cy="3000000"/>
        </p:xfrm>
        <a:graphic>
          <a:graphicData uri="http://schemas.openxmlformats.org/drawingml/2006/table">
            <a:tbl>
              <a:tblPr bandRow="1" firstRow="1">
                <a:noFill/>
                <a:tableStyleId>{56A0628C-8009-4DD5-AD79-13B4C35E5F19}</a:tableStyleId>
              </a:tblPr>
              <a:tblGrid>
                <a:gridCol w="1550850"/>
                <a:gridCol w="831300"/>
                <a:gridCol w="2463650"/>
                <a:gridCol w="3594825"/>
                <a:gridCol w="2517875"/>
                <a:gridCol w="3219450"/>
              </a:tblGrid>
              <a:tr h="54220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Date </a:t>
                      </a:r>
                      <a:endParaRPr sz="1400" u="none" cap="none" strike="noStrike"/>
                    </a:p>
                  </a:txBody>
                  <a:tcPr marT="54875" marB="54875" marR="109725" marL="109725">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t>Week</a:t>
                      </a:r>
                      <a:endParaRPr sz="1400" u="none" cap="none" strike="noStrike"/>
                    </a:p>
                  </a:txBody>
                  <a:tcPr marT="54875" marB="54875" marR="109725" marL="109725">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Class Format/Location/Time </a:t>
                      </a:r>
                      <a:endParaRPr sz="1400" u="none" cap="none" strike="noStrike"/>
                    </a:p>
                  </a:txBody>
                  <a:tcPr marT="54875" marB="54875" marR="109725" marL="109725">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Topics</a:t>
                      </a:r>
                      <a:endParaRPr sz="1400" u="none" cap="none" strike="noStrike"/>
                    </a:p>
                  </a:txBody>
                  <a:tcPr marT="54875" marB="54875" marR="109725" marL="109725">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Readings Required (Due before class)</a:t>
                      </a:r>
                      <a:endParaRPr sz="1400" u="none" cap="none" strike="noStrike"/>
                    </a:p>
                  </a:txBody>
                  <a:tcPr marT="54875" marB="54875" marR="109725" marL="109725">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Assignment/Quiz </a:t>
                      </a:r>
                      <a:endParaRPr sz="1400" u="none" cap="none" strike="noStrike"/>
                    </a:p>
                  </a:txBody>
                  <a:tcPr marT="54875" marB="54875" marR="109725" marL="109725">
                    <a:lnB cap="flat" cmpd="sng" w="12700">
                      <a:solidFill>
                        <a:schemeClr val="dk1"/>
                      </a:solidFill>
                      <a:prstDash val="solid"/>
                      <a:round/>
                      <a:headEnd len="sm" w="sm" type="none"/>
                      <a:tailEnd len="sm" w="sm" type="none"/>
                    </a:lnB>
                  </a:tcPr>
                </a:tc>
              </a:tr>
              <a:tr h="506725">
                <a:tc>
                  <a:txBody>
                    <a:bodyPr/>
                    <a:lstStyle/>
                    <a:p>
                      <a:pPr indent="0" lvl="0" marL="0" marR="0" rtl="0" algn="l">
                        <a:lnSpc>
                          <a:spcPct val="100000"/>
                        </a:lnSpc>
                        <a:spcBef>
                          <a:spcPts val="0"/>
                        </a:spcBef>
                        <a:spcAft>
                          <a:spcPts val="0"/>
                        </a:spcAft>
                        <a:buClr>
                          <a:srgbClr val="000000"/>
                        </a:buClr>
                        <a:buSzPts val="1200"/>
                        <a:buFont typeface="Arial"/>
                        <a:buNone/>
                      </a:pPr>
                      <a:r>
                        <a:rPr b="0" lang="en-US" sz="1200" u="none" cap="none" strike="noStrike">
                          <a:solidFill>
                            <a:schemeClr val="dk1"/>
                          </a:solidFill>
                          <a:latin typeface="Calibri"/>
                          <a:ea typeface="Calibri"/>
                          <a:cs typeface="Calibri"/>
                          <a:sym typeface="Calibri"/>
                        </a:rPr>
                        <a:t>September 9, 2024</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US" sz="1200" u="none" cap="none" strike="noStrike"/>
                        <a:t>Week_1</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t>On-Premise/Howard Hall, 309 LECTURE/7:30 PM-10:20PM</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l">
                        <a:lnSpc>
                          <a:spcPct val="100000"/>
                        </a:lnSpc>
                        <a:spcBef>
                          <a:spcPts val="0"/>
                        </a:spcBef>
                        <a:spcAft>
                          <a:spcPts val="0"/>
                        </a:spcAft>
                        <a:buClr>
                          <a:srgbClr val="000000"/>
                        </a:buClr>
                        <a:buSzPts val="1200"/>
                        <a:buFont typeface="Arial"/>
                        <a:buNone/>
                      </a:pPr>
                      <a:r>
                        <a:rPr b="0" lang="en-US" sz="1200" u="none" cap="none" strike="noStrike"/>
                        <a:t>AI Ethics &amp; Human-Centered Design</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b="0" sz="1200" u="none" cap="none" strike="noStrike">
                        <a:solidFill>
                          <a:schemeClr val="dk1"/>
                        </a:solidFill>
                      </a:endParaRPr>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b="0" sz="1200" u="none" cap="none" strike="noStrike">
                        <a:solidFill>
                          <a:schemeClr val="dk1"/>
                        </a:solidFill>
                      </a:endParaRPr>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r h="701600">
                <a:tc>
                  <a:txBody>
                    <a:bodyPr/>
                    <a:lstStyle/>
                    <a:p>
                      <a:pPr indent="0" lvl="0" marL="0" marR="0" rtl="0" algn="l">
                        <a:lnSpc>
                          <a:spcPct val="100000"/>
                        </a:lnSpc>
                        <a:spcBef>
                          <a:spcPts val="0"/>
                        </a:spcBef>
                        <a:spcAft>
                          <a:spcPts val="0"/>
                        </a:spcAft>
                        <a:buClr>
                          <a:schemeClr val="dk1"/>
                        </a:buClr>
                        <a:buSzPts val="1200"/>
                        <a:buFont typeface="Calibri"/>
                        <a:buNone/>
                      </a:pPr>
                      <a:r>
                        <a:rPr b="0" lang="en-US" sz="1200" u="none" cap="none" strike="noStrike">
                          <a:solidFill>
                            <a:schemeClr val="dk1"/>
                          </a:solidFill>
                          <a:latin typeface="Calibri"/>
                          <a:ea typeface="Calibri"/>
                          <a:cs typeface="Calibri"/>
                          <a:sym typeface="Calibri"/>
                        </a:rPr>
                        <a:t>September 16,2024</a:t>
                      </a:r>
                      <a:endParaRPr sz="1400" u="none" cap="none" strike="noStrike"/>
                    </a:p>
                    <a:p>
                      <a:pPr indent="0" lvl="0" marL="0" marR="0" rtl="0" algn="l">
                        <a:lnSpc>
                          <a:spcPct val="100000"/>
                        </a:lnSpc>
                        <a:spcBef>
                          <a:spcPts val="0"/>
                        </a:spcBef>
                        <a:spcAft>
                          <a:spcPts val="0"/>
                        </a:spcAft>
                        <a:buClr>
                          <a:srgbClr val="000000"/>
                        </a:buClr>
                        <a:buSzPts val="1200"/>
                        <a:buFont typeface="Arial"/>
                        <a:buNone/>
                      </a:pPr>
                      <a:r>
                        <a:t/>
                      </a:r>
                      <a:endParaRPr b="0" sz="12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US" sz="1200" u="none" cap="none" strike="noStrike"/>
                        <a:t>Week_2</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t>On-Premise/Howard Hall, 309 LECTURE/7:30 PM-10:20PM</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t>Algorithms and Accountability</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solidFill>
                            <a:schemeClr val="dk1"/>
                          </a:solidFill>
                        </a:rPr>
                        <a:t>Book 1 – Chapter 1, 3, 9</a:t>
                      </a:r>
                      <a:endParaRPr b="1"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solidFill>
                            <a:schemeClr val="dk1"/>
                          </a:solidFill>
                        </a:rPr>
                        <a:t>Assignment 1-  Presentation on the professor assigned reading </a:t>
                      </a:r>
                      <a:r>
                        <a:rPr b="1" lang="en-US" sz="1200" u="none" cap="none" strike="noStrike">
                          <a:solidFill>
                            <a:schemeClr val="dk1"/>
                          </a:solidFill>
                          <a:highlight>
                            <a:srgbClr val="FFFF00"/>
                          </a:highlight>
                        </a:rPr>
                        <a:t>Due Sep 23,2024</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r h="480575">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solidFill>
                            <a:schemeClr val="dk1"/>
                          </a:solidFill>
                          <a:latin typeface="Calibri"/>
                          <a:ea typeface="Calibri"/>
                          <a:cs typeface="Calibri"/>
                          <a:sym typeface="Calibri"/>
                        </a:rPr>
                        <a:t>September 23,2024</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US" sz="1200" u="none" cap="none" strike="noStrike">
                          <a:solidFill>
                            <a:schemeClr val="dk1"/>
                          </a:solidFill>
                          <a:latin typeface="Calibri"/>
                          <a:ea typeface="Calibri"/>
                          <a:cs typeface="Calibri"/>
                          <a:sym typeface="Calibri"/>
                        </a:rPr>
                        <a:t>Week_3</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t>On-Premise/Howard Hall, 309 LECTURE/7:30 PM-10:20PM</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200"/>
                        <a:buFont typeface="Calibri"/>
                        <a:buNone/>
                      </a:pPr>
                      <a:r>
                        <a:rPr lang="en-US" sz="1200" u="none" cap="none" strike="noStrike">
                          <a:solidFill>
                            <a:schemeClr val="dk1"/>
                          </a:solidFill>
                          <a:latin typeface="Calibri"/>
                          <a:ea typeface="Calibri"/>
                          <a:cs typeface="Calibri"/>
                          <a:sym typeface="Calibri"/>
                        </a:rPr>
                        <a:t>AIA/Transparency in AI</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t>Book 1</a:t>
                      </a:r>
                      <a:r>
                        <a:rPr b="0" lang="en-US" sz="1200" u="none" cap="none" strike="noStrike">
                          <a:solidFill>
                            <a:schemeClr val="dk1"/>
                          </a:solidFill>
                          <a:latin typeface="Calibri"/>
                          <a:ea typeface="Calibri"/>
                          <a:cs typeface="Calibri"/>
                          <a:sym typeface="Calibri"/>
                        </a:rPr>
                        <a:t> – Chapter 4</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b="1" sz="1200" u="none" cap="none" strike="noStrike">
                        <a:solidFill>
                          <a:schemeClr val="dk1"/>
                        </a:solidFill>
                        <a:latin typeface="Calibri"/>
                        <a:ea typeface="Calibri"/>
                        <a:cs typeface="Calibri"/>
                        <a:sym typeface="Calibri"/>
                      </a:endParaRPr>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r h="665425">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t>September 30, 2024</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US" sz="1200" u="none" cap="none" strike="noStrike"/>
                        <a:t>Week_4</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t>On-Premise/Howard Hall, 309 LECTURE/7:30 PM-10:20PM</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200"/>
                        <a:buFont typeface="Calibri"/>
                        <a:buNone/>
                      </a:pPr>
                      <a:r>
                        <a:rPr lang="en-US" sz="1200" u="none" cap="none" strike="noStrike">
                          <a:solidFill>
                            <a:schemeClr val="dk1"/>
                          </a:solidFill>
                          <a:latin typeface="Calibri"/>
                          <a:ea typeface="Calibri"/>
                          <a:cs typeface="Calibri"/>
                          <a:sym typeface="Calibri"/>
                        </a:rPr>
                        <a:t>Privacy, Security, and Inclusion</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b="0" lang="en-US" sz="1200" u="none" cap="none" strike="noStrike">
                          <a:solidFill>
                            <a:schemeClr val="dk1"/>
                          </a:solidFill>
                        </a:rPr>
                        <a:t>Book 1- Chapter 6, 7,8</a:t>
                      </a:r>
                      <a:endParaRPr b="0" sz="1200" u="none" cap="none" strike="noStrike">
                        <a:solidFill>
                          <a:schemeClr val="dk1"/>
                        </a:solidFill>
                      </a:endParaRPr>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200"/>
                        <a:buFont typeface="Calibri"/>
                        <a:buNone/>
                      </a:pPr>
                      <a:r>
                        <a:rPr b="1" lang="en-US" sz="1200" u="none" cap="none" strike="noStrike">
                          <a:solidFill>
                            <a:schemeClr val="dk1"/>
                          </a:solidFill>
                        </a:rPr>
                        <a:t>Assignment 2-  Presentation on the professor-assigned reading  </a:t>
                      </a:r>
                      <a:r>
                        <a:rPr b="1" lang="en-US" sz="1200" u="none" cap="none" strike="noStrike">
                          <a:solidFill>
                            <a:schemeClr val="dk1"/>
                          </a:solidFill>
                          <a:highlight>
                            <a:srgbClr val="FFFF00"/>
                          </a:highlight>
                        </a:rPr>
                        <a:t>Due Oct 7, 2024</a:t>
                      </a:r>
                      <a:endParaRPr sz="1400" u="none" cap="none" strike="noStrike"/>
                    </a:p>
                    <a:p>
                      <a:pPr indent="0" lvl="0" marL="0" marR="0" rtl="0" algn="l">
                        <a:lnSpc>
                          <a:spcPct val="100000"/>
                        </a:lnSpc>
                        <a:spcBef>
                          <a:spcPts val="0"/>
                        </a:spcBef>
                        <a:spcAft>
                          <a:spcPts val="0"/>
                        </a:spcAft>
                        <a:buClr>
                          <a:srgbClr val="000000"/>
                        </a:buClr>
                        <a:buSzPts val="1200"/>
                        <a:buFont typeface="Arial"/>
                        <a:buNone/>
                      </a:pPr>
                      <a:r>
                        <a:t/>
                      </a:r>
                      <a:endParaRPr b="0" sz="1200" u="none" cap="none" strike="noStrike">
                        <a:solidFill>
                          <a:schemeClr val="dk1"/>
                        </a:solidFill>
                      </a:endParaRPr>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r h="480575">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t>October 7, 2024</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US" sz="1200" u="none" cap="none" strike="noStrike"/>
                        <a:t>Week_5</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t>On-Premise/Howard Hall, 309 LECTURE/7:30 PM-10:20PM</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200"/>
                        <a:buFont typeface="Calibri"/>
                        <a:buNone/>
                      </a:pPr>
                      <a:r>
                        <a:rPr b="0" lang="en-US" sz="1200" u="none" cap="none" strike="noStrike">
                          <a:solidFill>
                            <a:schemeClr val="dk1"/>
                          </a:solidFill>
                          <a:latin typeface="Calibri"/>
                          <a:ea typeface="Calibri"/>
                          <a:cs typeface="Calibri"/>
                          <a:sym typeface="Calibri"/>
                        </a:rPr>
                        <a:t>AI Fairness &amp; Bias</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b="0" lang="en-US" sz="1200" u="none" cap="none" strike="noStrike">
                          <a:solidFill>
                            <a:schemeClr val="dk1"/>
                          </a:solidFill>
                          <a:latin typeface="Calibri"/>
                          <a:ea typeface="Calibri"/>
                          <a:cs typeface="Calibri"/>
                          <a:sym typeface="Calibri"/>
                        </a:rPr>
                        <a:t>Book 1- Chapter 2 </a:t>
                      </a:r>
                      <a:endParaRPr sz="1400" u="none" cap="none" strike="noStrike"/>
                    </a:p>
                    <a:p>
                      <a:pPr indent="0" lvl="0" marL="0" marR="0" rtl="0" algn="l">
                        <a:lnSpc>
                          <a:spcPct val="100000"/>
                        </a:lnSpc>
                        <a:spcBef>
                          <a:spcPts val="0"/>
                        </a:spcBef>
                        <a:spcAft>
                          <a:spcPts val="0"/>
                        </a:spcAft>
                        <a:buClr>
                          <a:srgbClr val="000000"/>
                        </a:buClr>
                        <a:buSzPts val="1200"/>
                        <a:buFont typeface="Arial"/>
                        <a:buNone/>
                      </a:pPr>
                      <a:r>
                        <a:rPr b="0" lang="en-US" sz="1200" u="none" cap="none" strike="noStrike">
                          <a:solidFill>
                            <a:schemeClr val="dk1"/>
                          </a:solidFill>
                          <a:latin typeface="Calibri"/>
                          <a:ea typeface="Calibri"/>
                          <a:cs typeface="Calibri"/>
                          <a:sym typeface="Calibri"/>
                        </a:rPr>
                        <a:t>Book 2 – Chapter 8</a:t>
                      </a:r>
                      <a:endParaRPr b="0" sz="1200" u="none" cap="none" strike="noStrike">
                        <a:solidFill>
                          <a:schemeClr val="dk1"/>
                        </a:solidFill>
                        <a:latin typeface="Calibri"/>
                        <a:ea typeface="Calibri"/>
                        <a:cs typeface="Calibri"/>
                        <a:sym typeface="Calibri"/>
                      </a:endParaRPr>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b="0" sz="1200" u="none" cap="none" strike="noStrike">
                        <a:solidFill>
                          <a:schemeClr val="dk1"/>
                        </a:solidFill>
                        <a:latin typeface="Calibri"/>
                        <a:ea typeface="Calibri"/>
                        <a:cs typeface="Calibri"/>
                        <a:sym typeface="Calibri"/>
                      </a:endParaRPr>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r h="665425">
                <a:tc>
                  <a:txBody>
                    <a:bodyPr/>
                    <a:lstStyle/>
                    <a:p>
                      <a:pPr indent="0" lvl="0" marL="0" marR="0" rtl="0" algn="l">
                        <a:lnSpc>
                          <a:spcPct val="100000"/>
                        </a:lnSpc>
                        <a:spcBef>
                          <a:spcPts val="0"/>
                        </a:spcBef>
                        <a:spcAft>
                          <a:spcPts val="0"/>
                        </a:spcAft>
                        <a:buClr>
                          <a:srgbClr val="000000"/>
                        </a:buClr>
                        <a:buSzPts val="1200"/>
                        <a:buFont typeface="Arial"/>
                        <a:buNone/>
                      </a:pPr>
                      <a:r>
                        <a:rPr b="0" lang="en-US" sz="1200" u="none" cap="none" strike="noStrike"/>
                        <a:t>October 14, 2024</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chemeClr val="dk1"/>
                        </a:buClr>
                        <a:buSzPts val="1200"/>
                        <a:buFont typeface="Calibri"/>
                        <a:buNone/>
                      </a:pPr>
                      <a:r>
                        <a:rPr b="0" lang="en-US" sz="1200" u="none" cap="none" strike="noStrike"/>
                        <a:t>Week_6</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t>On-Premise/Howard Hall, 309 LECTURE/7:30 PM-10:20PM</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200"/>
                        <a:buFont typeface="Calibri"/>
                        <a:buNone/>
                      </a:pPr>
                      <a:r>
                        <a:rPr lang="en-US" sz="1200" u="none" cap="none" strike="noStrike">
                          <a:solidFill>
                            <a:schemeClr val="dk1"/>
                          </a:solidFill>
                          <a:latin typeface="Calibri"/>
                          <a:ea typeface="Calibri"/>
                          <a:cs typeface="Calibri"/>
                          <a:sym typeface="Calibri"/>
                        </a:rPr>
                        <a:t>AI Fairness &amp; Bias </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200"/>
                        <a:buFont typeface="Calibri"/>
                        <a:buNone/>
                      </a:pPr>
                      <a:r>
                        <a:rPr b="0" lang="en-US" sz="1200" u="none" cap="none" strike="noStrike">
                          <a:solidFill>
                            <a:schemeClr val="dk1"/>
                          </a:solidFill>
                          <a:latin typeface="Calibri"/>
                          <a:ea typeface="Calibri"/>
                          <a:cs typeface="Calibri"/>
                          <a:sym typeface="Calibri"/>
                        </a:rPr>
                        <a:t>Book 2 – Chapter 8</a:t>
                      </a:r>
                      <a:endParaRPr sz="1400" u="none" cap="none" strike="noStrike"/>
                    </a:p>
                    <a:p>
                      <a:pPr indent="0" lvl="0" marL="0" marR="0" rtl="0" algn="l">
                        <a:lnSpc>
                          <a:spcPct val="100000"/>
                        </a:lnSpc>
                        <a:spcBef>
                          <a:spcPts val="0"/>
                        </a:spcBef>
                        <a:spcAft>
                          <a:spcPts val="0"/>
                        </a:spcAft>
                        <a:buClr>
                          <a:schemeClr val="dk1"/>
                        </a:buClr>
                        <a:buSzPts val="1200"/>
                        <a:buFont typeface="Calibri"/>
                        <a:buNone/>
                      </a:pPr>
                      <a:r>
                        <a:t/>
                      </a:r>
                      <a:endParaRPr b="0" sz="1200" u="none" cap="none" strike="noStrike">
                        <a:solidFill>
                          <a:schemeClr val="dk1"/>
                        </a:solidFill>
                      </a:endParaRPr>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200"/>
                        <a:buFont typeface="Calibri"/>
                        <a:buNone/>
                      </a:pPr>
                      <a:r>
                        <a:rPr b="1" lang="en-US" sz="1200" u="none" cap="none" strike="noStrike">
                          <a:solidFill>
                            <a:schemeClr val="dk1"/>
                          </a:solidFill>
                        </a:rPr>
                        <a:t>Assignment 3-  Presentation on the professor-assigned reading  </a:t>
                      </a:r>
                      <a:r>
                        <a:rPr b="1" lang="en-US" sz="1200" u="none" cap="none" strike="noStrike">
                          <a:solidFill>
                            <a:schemeClr val="dk1"/>
                          </a:solidFill>
                          <a:highlight>
                            <a:srgbClr val="FFFF00"/>
                          </a:highlight>
                        </a:rPr>
                        <a:t>Due Oct 21, 2024</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r h="506725">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t>October 21, 2024</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chemeClr val="dk1"/>
                        </a:buClr>
                        <a:buSzPts val="1200"/>
                        <a:buFont typeface="Calibri"/>
                        <a:buNone/>
                      </a:pPr>
                      <a:r>
                        <a:rPr b="0" lang="en-US" sz="1200" u="none" cap="none" strike="noStrike"/>
                        <a:t>Week_7</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t>On-Premise/Howard Hall, 309 LECTURE/7:30 PM-10:20PM</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200"/>
                        <a:buFont typeface="Calibri"/>
                        <a:buNone/>
                      </a:pPr>
                      <a:r>
                        <a:rPr b="0" lang="en-US" sz="1200" u="none" cap="none" strike="noStrike"/>
                        <a:t>AI Regulatory Frameworks (US and Europe)</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200"/>
                        <a:buFont typeface="Calibri"/>
                        <a:buNone/>
                      </a:pPr>
                      <a:r>
                        <a:rPr b="0" lang="en-US" sz="1200" u="none" cap="none" strike="noStrike">
                          <a:solidFill>
                            <a:schemeClr val="dk1"/>
                          </a:solidFill>
                        </a:rPr>
                        <a:t>Professor Handout </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200"/>
                        <a:buFont typeface="Calibri"/>
                        <a:buNone/>
                      </a:pPr>
                      <a:r>
                        <a:t/>
                      </a:r>
                      <a:endParaRPr b="1" sz="1200" u="none" cap="none" strike="noStrike">
                        <a:solidFill>
                          <a:schemeClr val="dk1"/>
                        </a:solidFill>
                      </a:endParaRPr>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r h="506725">
                <a:tc>
                  <a:txBody>
                    <a:bodyPr/>
                    <a:lstStyle/>
                    <a:p>
                      <a:pPr indent="0" lvl="0" marL="0" marR="0" rtl="0" algn="l">
                        <a:lnSpc>
                          <a:spcPct val="100000"/>
                        </a:lnSpc>
                        <a:spcBef>
                          <a:spcPts val="0"/>
                        </a:spcBef>
                        <a:spcAft>
                          <a:spcPts val="0"/>
                        </a:spcAft>
                        <a:buClr>
                          <a:srgbClr val="000000"/>
                        </a:buClr>
                        <a:buSzPts val="1200"/>
                        <a:buFont typeface="Arial"/>
                        <a:buNone/>
                      </a:pPr>
                      <a:r>
                        <a:rPr b="0" lang="en-US" sz="1200" u="none" cap="none" strike="noStrike"/>
                        <a:t>October 28,2024</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chemeClr val="dk1"/>
                        </a:buClr>
                        <a:buSzPts val="1200"/>
                        <a:buFont typeface="Calibri"/>
                        <a:buNone/>
                      </a:pPr>
                      <a:r>
                        <a:rPr b="0" lang="en-US" sz="1200" u="none" cap="none" strike="noStrike"/>
                        <a:t>Week_8</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t>On-Premise/Howard Hall, 309 LECTURE/7:30 PM-10:20PM</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200"/>
                        <a:buFont typeface="Calibri"/>
                        <a:buNone/>
                      </a:pPr>
                      <a:r>
                        <a:rPr b="0" lang="en-US" sz="1200" u="none" cap="none" strike="noStrike"/>
                        <a:t>AI Regulatory Frameworks (Continued)</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200"/>
                        <a:buFont typeface="Calibri"/>
                        <a:buNone/>
                      </a:pPr>
                      <a:r>
                        <a:rPr b="0" lang="en-US" sz="1200" u="none" cap="none" strike="noStrike">
                          <a:solidFill>
                            <a:schemeClr val="dk1"/>
                          </a:solidFill>
                        </a:rPr>
                        <a:t>Professor Handout </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200"/>
                        <a:buFont typeface="Calibri"/>
                        <a:buNone/>
                      </a:pPr>
                      <a:r>
                        <a:rPr b="1" lang="en-US" sz="1200" u="none" cap="none" strike="noStrike">
                          <a:solidFill>
                            <a:schemeClr val="dk1"/>
                          </a:solidFill>
                        </a:rPr>
                        <a:t>Assignment 4 -  Presentation on the professor-assigned reading </a:t>
                      </a:r>
                      <a:r>
                        <a:rPr b="1" lang="en-US" sz="1200" u="none" cap="none" strike="noStrike">
                          <a:solidFill>
                            <a:schemeClr val="dk1"/>
                          </a:solidFill>
                          <a:highlight>
                            <a:srgbClr val="FFFF00"/>
                          </a:highlight>
                        </a:rPr>
                        <a:t>Due Nov4,2024</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r h="506725">
                <a:tc>
                  <a:txBody>
                    <a:bodyPr/>
                    <a:lstStyle/>
                    <a:p>
                      <a:pPr indent="0" lvl="0" marL="0" marR="0" rtl="0" algn="l">
                        <a:lnSpc>
                          <a:spcPct val="100000"/>
                        </a:lnSpc>
                        <a:spcBef>
                          <a:spcPts val="0"/>
                        </a:spcBef>
                        <a:spcAft>
                          <a:spcPts val="0"/>
                        </a:spcAft>
                        <a:buClr>
                          <a:srgbClr val="000000"/>
                        </a:buClr>
                        <a:buSzPts val="1200"/>
                        <a:buFont typeface="Arial"/>
                        <a:buNone/>
                      </a:pPr>
                      <a:r>
                        <a:rPr b="0" lang="en-US" sz="1200" u="none" cap="none" strike="noStrike">
                          <a:solidFill>
                            <a:schemeClr val="dk1"/>
                          </a:solidFill>
                          <a:latin typeface="Calibri"/>
                          <a:ea typeface="Calibri"/>
                          <a:cs typeface="Calibri"/>
                          <a:sym typeface="Calibri"/>
                        </a:rPr>
                        <a:t>November 4, 2024</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chemeClr val="dk1"/>
                        </a:buClr>
                        <a:buSzPts val="1200"/>
                        <a:buFont typeface="Calibri"/>
                        <a:buNone/>
                      </a:pPr>
                      <a:r>
                        <a:rPr b="0" lang="en-US" sz="1200" u="none" cap="none" strike="noStrike">
                          <a:solidFill>
                            <a:schemeClr val="dk1"/>
                          </a:solidFill>
                          <a:latin typeface="Calibri"/>
                          <a:ea typeface="Calibri"/>
                          <a:cs typeface="Calibri"/>
                          <a:sym typeface="Calibri"/>
                        </a:rPr>
                        <a:t>Week_9</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t>On-Premise/Howard Hall, 309 LECTURE/7:30 PM-10:20PM</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200"/>
                        <a:buFont typeface="Calibri"/>
                        <a:buNone/>
                      </a:pPr>
                      <a:r>
                        <a:rPr b="0" lang="en-US" sz="1200" u="none" cap="none" strike="noStrike">
                          <a:solidFill>
                            <a:schemeClr val="dk1"/>
                          </a:solidFill>
                          <a:latin typeface="Calibri"/>
                          <a:ea typeface="Calibri"/>
                          <a:cs typeface="Calibri"/>
                          <a:sym typeface="Calibri"/>
                        </a:rPr>
                        <a:t>Explainable AI - Introduction to Model Interpretability</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200"/>
                        <a:buFont typeface="Calibri"/>
                        <a:buNone/>
                      </a:pPr>
                      <a:r>
                        <a:rPr b="0" lang="en-US" sz="1200" u="none" cap="none" strike="noStrike">
                          <a:solidFill>
                            <a:schemeClr val="dk1"/>
                          </a:solidFill>
                          <a:latin typeface="Calibri"/>
                          <a:ea typeface="Calibri"/>
                          <a:cs typeface="Calibri"/>
                          <a:sym typeface="Calibri"/>
                        </a:rPr>
                        <a:t>Book 2 – Chapter 1 ,2 </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200"/>
                        <a:buFont typeface="Calibri"/>
                        <a:buNone/>
                      </a:pPr>
                      <a:r>
                        <a:t/>
                      </a:r>
                      <a:endParaRPr b="0" sz="1200" u="none" cap="none" strike="noStrike">
                        <a:solidFill>
                          <a:schemeClr val="dk1"/>
                        </a:solidFill>
                        <a:latin typeface="Calibri"/>
                        <a:ea typeface="Calibri"/>
                        <a:cs typeface="Calibri"/>
                        <a:sym typeface="Calibri"/>
                      </a:endParaRPr>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r h="506725">
                <a:tc>
                  <a:txBody>
                    <a:bodyPr/>
                    <a:lstStyle/>
                    <a:p>
                      <a:pPr indent="0" lvl="0" marL="0" marR="0" rtl="0" algn="l">
                        <a:lnSpc>
                          <a:spcPct val="100000"/>
                        </a:lnSpc>
                        <a:spcBef>
                          <a:spcPts val="0"/>
                        </a:spcBef>
                        <a:spcAft>
                          <a:spcPts val="0"/>
                        </a:spcAft>
                        <a:buClr>
                          <a:srgbClr val="000000"/>
                        </a:buClr>
                        <a:buSzPts val="1200"/>
                        <a:buFont typeface="Arial"/>
                        <a:buNone/>
                      </a:pPr>
                      <a:r>
                        <a:rPr b="0" lang="en-US" sz="1200" u="none" cap="none" strike="noStrike">
                          <a:solidFill>
                            <a:schemeClr val="dk1"/>
                          </a:solidFill>
                        </a:rPr>
                        <a:t>November 11, 2024</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chemeClr val="dk1"/>
                        </a:buClr>
                        <a:buSzPts val="1200"/>
                        <a:buFont typeface="Calibri"/>
                        <a:buNone/>
                      </a:pPr>
                      <a:r>
                        <a:rPr b="0" lang="en-US" sz="1200" u="none" cap="none" strike="noStrike">
                          <a:solidFill>
                            <a:schemeClr val="dk1"/>
                          </a:solidFill>
                        </a:rPr>
                        <a:t>Week_10</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t>On-Premise/Howard Hall, 309 LECTURE/7:30 PM-10:20PM</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200"/>
                        <a:buFont typeface="Calibri"/>
                        <a:buNone/>
                      </a:pPr>
                      <a:r>
                        <a:rPr b="0" lang="en-US" sz="1200" u="none" cap="none" strike="noStrike">
                          <a:solidFill>
                            <a:schemeClr val="dk1"/>
                          </a:solidFill>
                          <a:latin typeface="Calibri"/>
                          <a:ea typeface="Calibri"/>
                          <a:cs typeface="Calibri"/>
                          <a:sym typeface="Calibri"/>
                        </a:rPr>
                        <a:t>Explainable AI - Advanced Topics</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200"/>
                        <a:buFont typeface="Calibri"/>
                        <a:buNone/>
                      </a:pPr>
                      <a:r>
                        <a:rPr b="0" lang="en-US" sz="1200" u="none" cap="none" strike="noStrike">
                          <a:solidFill>
                            <a:schemeClr val="dk1"/>
                          </a:solidFill>
                        </a:rPr>
                        <a:t>Book 2 – Chapter 3, 4 ,5</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200"/>
                        <a:buFont typeface="Calibri"/>
                        <a:buNone/>
                      </a:pPr>
                      <a:r>
                        <a:rPr b="1" lang="en-US" sz="1200" u="none" cap="none" strike="noStrike">
                          <a:solidFill>
                            <a:schemeClr val="dk1"/>
                          </a:solidFill>
                          <a:highlight>
                            <a:srgbClr val="FFFF00"/>
                          </a:highlight>
                        </a:rPr>
                        <a:t>Coding Assignment – Due Nov 22, 2024 </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r h="506725">
                <a:tc>
                  <a:txBody>
                    <a:bodyPr/>
                    <a:lstStyle/>
                    <a:p>
                      <a:pPr indent="0" lvl="0" marL="0" marR="0" rtl="0" algn="l">
                        <a:lnSpc>
                          <a:spcPct val="100000"/>
                        </a:lnSpc>
                        <a:spcBef>
                          <a:spcPts val="0"/>
                        </a:spcBef>
                        <a:spcAft>
                          <a:spcPts val="0"/>
                        </a:spcAft>
                        <a:buClr>
                          <a:srgbClr val="000000"/>
                        </a:buClr>
                        <a:buSzPts val="1200"/>
                        <a:buFont typeface="Arial"/>
                        <a:buNone/>
                      </a:pPr>
                      <a:r>
                        <a:rPr b="0" lang="en-US" sz="1200" u="none" cap="none" strike="noStrike">
                          <a:solidFill>
                            <a:schemeClr val="dk1"/>
                          </a:solidFill>
                        </a:rPr>
                        <a:t>November 18,2024 </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b="0" lang="en-US" sz="1200" u="none" cap="none" strike="noStrike">
                          <a:solidFill>
                            <a:schemeClr val="dk1"/>
                          </a:solidFill>
                        </a:rPr>
                        <a:t>Week_11</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t>On-Premise/Howard Hall, 309 LECTURE/7:30 PM-10:20PM</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b="0" lang="en-US" sz="1200" u="none" cap="none" strike="noStrike"/>
                        <a:t>Case Studies in Explainable AI</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b="0" lang="en-US" sz="1200" u="none" cap="none" strike="noStrike">
                          <a:solidFill>
                            <a:schemeClr val="dk1"/>
                          </a:solidFill>
                        </a:rPr>
                        <a:t>Book2 – Chapter 6,7</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b="1" sz="1200" u="none" cap="none" strike="noStrike">
                        <a:solidFill>
                          <a:schemeClr val="dk1"/>
                        </a:solidFill>
                      </a:endParaRPr>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r h="526350">
                <a:tc>
                  <a:txBody>
                    <a:bodyPr/>
                    <a:lstStyle/>
                    <a:p>
                      <a:pPr indent="0" lvl="0" marL="0" marR="0" rtl="0" algn="l">
                        <a:lnSpc>
                          <a:spcPct val="100000"/>
                        </a:lnSpc>
                        <a:spcBef>
                          <a:spcPts val="0"/>
                        </a:spcBef>
                        <a:spcAft>
                          <a:spcPts val="0"/>
                        </a:spcAft>
                        <a:buClr>
                          <a:srgbClr val="000000"/>
                        </a:buClr>
                        <a:buSzPts val="1200"/>
                        <a:buFont typeface="Arial"/>
                        <a:buNone/>
                      </a:pPr>
                      <a:r>
                        <a:rPr b="0" lang="en-US" sz="1200" u="none" cap="none" strike="noStrike">
                          <a:solidFill>
                            <a:schemeClr val="dk1"/>
                          </a:solidFill>
                        </a:rPr>
                        <a:t>November 25, 2024</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b="0" lang="en-US" sz="1200" u="none" cap="none" strike="noStrike">
                          <a:solidFill>
                            <a:schemeClr val="dk1"/>
                          </a:solidFill>
                        </a:rPr>
                        <a:t>Week_12 </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t>On-Premise/Howard Hall, 309 LECTURE/7:30 PM-10:20PM</a:t>
                      </a:r>
                      <a:endParaRPr b="0" sz="12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b="0" lang="en-US" sz="1200" u="none" cap="none" strike="noStrike"/>
                        <a:t>AI Ethics in Practice</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b="0" lang="en-US" sz="1200" u="none" cap="none" strike="noStrike">
                          <a:solidFill>
                            <a:schemeClr val="dk1"/>
                          </a:solidFill>
                        </a:rPr>
                        <a:t>Book 2 – Chapter 9</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b="0" sz="1200" u="none" cap="none" strike="noStrike">
                        <a:solidFill>
                          <a:schemeClr val="dk1"/>
                        </a:solidFill>
                      </a:endParaRPr>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r h="526350">
                <a:tc>
                  <a:txBody>
                    <a:bodyPr/>
                    <a:lstStyle/>
                    <a:p>
                      <a:pPr indent="0" lvl="0" marL="0" marR="0" rtl="0" algn="l">
                        <a:lnSpc>
                          <a:spcPct val="100000"/>
                        </a:lnSpc>
                        <a:spcBef>
                          <a:spcPts val="0"/>
                        </a:spcBef>
                        <a:spcAft>
                          <a:spcPts val="0"/>
                        </a:spcAft>
                        <a:buClr>
                          <a:srgbClr val="000000"/>
                        </a:buClr>
                        <a:buSzPts val="1200"/>
                        <a:buFont typeface="Arial"/>
                        <a:buNone/>
                      </a:pPr>
                      <a:r>
                        <a:rPr b="0" lang="en-US" sz="1200" u="none" cap="none" strike="noStrike">
                          <a:solidFill>
                            <a:schemeClr val="dk1"/>
                          </a:solidFill>
                        </a:rPr>
                        <a:t>December 2, 2024 </a:t>
                      </a:r>
                      <a:endParaRPr sz="1400" u="none" cap="none" strike="noStrike"/>
                    </a:p>
                    <a:p>
                      <a:pPr indent="0" lvl="0" marL="0" marR="0" rtl="0" algn="l">
                        <a:lnSpc>
                          <a:spcPct val="100000"/>
                        </a:lnSpc>
                        <a:spcBef>
                          <a:spcPts val="0"/>
                        </a:spcBef>
                        <a:spcAft>
                          <a:spcPts val="0"/>
                        </a:spcAft>
                        <a:buClr>
                          <a:srgbClr val="000000"/>
                        </a:buClr>
                        <a:buSzPts val="1200"/>
                        <a:buFont typeface="Arial"/>
                        <a:buNone/>
                      </a:pPr>
                      <a:r>
                        <a:rPr b="0" lang="en-US" sz="1200" u="none" cap="none" strike="noStrike">
                          <a:solidFill>
                            <a:schemeClr val="dk1"/>
                          </a:solidFill>
                        </a:rPr>
                        <a:t>(Last class) </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b="0" lang="en-US" sz="1200" u="none" cap="none" strike="noStrike">
                          <a:solidFill>
                            <a:schemeClr val="dk1"/>
                          </a:solidFill>
                        </a:rPr>
                        <a:t>Week_13 &amp;14 </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t>On-Premise/Howard Hall, 309 LECTURE/7:30 PM-10:20 PM</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b="0" lang="en-US" sz="1200" u="none" cap="none" strike="noStrike"/>
                        <a:t>AI Ethics Case Essay Preparation/Final Exam and Course Wrap-Up</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b="0" sz="1200" u="none" cap="none" strike="noStrike">
                        <a:solidFill>
                          <a:schemeClr val="dk1"/>
                        </a:solidFill>
                      </a:endParaRPr>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solidFill>
                            <a:schemeClr val="dk1"/>
                          </a:solidFill>
                          <a:highlight>
                            <a:srgbClr val="FFFF00"/>
                          </a:highlight>
                        </a:rPr>
                        <a:t>Final Essay, Final Exam Due Dec 8, 2024, before midnight EST </a:t>
                      </a:r>
                      <a:endParaRPr sz="1400" u="none" cap="none" strike="noStrike"/>
                    </a:p>
                  </a:txBody>
                  <a:tcPr marT="54875" marB="54875" marR="109725" marL="109725">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61"/>
          <p:cNvSpPr/>
          <p:nvPr/>
        </p:nvSpPr>
        <p:spPr>
          <a:xfrm>
            <a:off x="1828801" y="52721"/>
            <a:ext cx="221664" cy="443198"/>
          </a:xfrm>
          <a:prstGeom prst="rect">
            <a:avLst/>
          </a:prstGeom>
          <a:noFill/>
          <a:ln>
            <a:noFill/>
          </a:ln>
        </p:spPr>
        <p:txBody>
          <a:bodyPr anchorCtr="0" anchor="ctr" bIns="54850" lIns="109725" spcFirstLastPara="1" rIns="109725" wrap="square" tIns="54850">
            <a:spAutoFit/>
          </a:bodyPr>
          <a:lstStyle/>
          <a:p>
            <a:pPr indent="0" lvl="0" marL="0" marR="0" rtl="0" algn="l">
              <a:lnSpc>
                <a:spcPct val="100000"/>
              </a:lnSpc>
              <a:spcBef>
                <a:spcPts val="0"/>
              </a:spcBef>
              <a:spcAft>
                <a:spcPts val="0"/>
              </a:spcAft>
              <a:buClr>
                <a:srgbClr val="000000"/>
              </a:buClr>
              <a:buSzPts val="2160"/>
              <a:buFont typeface="Arial"/>
              <a:buNone/>
            </a:pPr>
            <a:r>
              <a:t/>
            </a:r>
            <a:endParaRPr b="0" i="0" sz="2160" u="none" cap="none" strike="noStrike">
              <a:solidFill>
                <a:schemeClr val="dk1"/>
              </a:solidFill>
              <a:latin typeface="Calibri"/>
              <a:ea typeface="Calibri"/>
              <a:cs typeface="Calibri"/>
              <a:sym typeface="Calibri"/>
            </a:endParaRPr>
          </a:p>
        </p:txBody>
      </p:sp>
      <p:sp>
        <p:nvSpPr>
          <p:cNvPr id="303" name="Google Shape;303;p61"/>
          <p:cNvSpPr/>
          <p:nvPr/>
        </p:nvSpPr>
        <p:spPr>
          <a:xfrm>
            <a:off x="989031" y="2573493"/>
            <a:ext cx="12428205" cy="1717265"/>
          </a:xfrm>
          <a:prstGeom prst="rect">
            <a:avLst/>
          </a:prstGeom>
          <a:noFill/>
          <a:ln>
            <a:noFill/>
          </a:ln>
        </p:spPr>
        <p:txBody>
          <a:bodyPr anchorCtr="0" anchor="ctr" bIns="0" lIns="0" spcFirstLastPara="1" rIns="0" wrap="square" tIns="0">
            <a:spAutoFit/>
          </a:bodyPr>
          <a:lstStyle/>
          <a:p>
            <a:pPr indent="0" lvl="0" marL="0" marR="0" rtl="0" algn="ctr">
              <a:lnSpc>
                <a:spcPct val="100000"/>
              </a:lnSpc>
              <a:spcBef>
                <a:spcPts val="0"/>
              </a:spcBef>
              <a:spcAft>
                <a:spcPts val="0"/>
              </a:spcAft>
              <a:buClr>
                <a:srgbClr val="000000"/>
              </a:buClr>
              <a:buSzPts val="839"/>
              <a:buFont typeface="Arial"/>
              <a:buNone/>
            </a:pPr>
            <a:r>
              <a:t/>
            </a:r>
            <a:endParaRPr b="0" i="0" sz="839"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chemeClr val="dk1"/>
              </a:buClr>
              <a:buSzPts val="1100"/>
              <a:buFont typeface="Arial"/>
              <a:buNone/>
            </a:pPr>
            <a:r>
              <a:rPr b="1" i="0" lang="en-US" sz="4800" u="none" cap="none" strike="noStrike">
                <a:solidFill>
                  <a:srgbClr val="002060"/>
                </a:solidFill>
                <a:latin typeface="Calibri"/>
                <a:ea typeface="Calibri"/>
                <a:cs typeface="Calibri"/>
                <a:sym typeface="Calibri"/>
              </a:rPr>
              <a:t>Industry Viewpoint</a:t>
            </a:r>
            <a:endParaRPr b="0" i="0" sz="2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002060"/>
              </a:solidFill>
              <a:latin typeface="Calibri"/>
              <a:ea typeface="Calibri"/>
              <a:cs typeface="Calibri"/>
              <a:sym typeface="Calibri"/>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62"/>
          <p:cNvSpPr/>
          <p:nvPr/>
        </p:nvSpPr>
        <p:spPr>
          <a:xfrm>
            <a:off x="1828801" y="89654"/>
            <a:ext cx="221664" cy="369332"/>
          </a:xfrm>
          <a:prstGeom prst="rect">
            <a:avLst/>
          </a:prstGeom>
          <a:noFill/>
          <a:ln>
            <a:noFill/>
          </a:ln>
        </p:spPr>
        <p:txBody>
          <a:bodyPr anchorCtr="0" anchor="ctr" bIns="54850" lIns="109725" spcFirstLastPara="1" rIns="109725" wrap="square" tIns="54850">
            <a:spAutoFit/>
          </a:bodyPr>
          <a:lstStyle/>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
        <p:nvSpPr>
          <p:cNvPr id="309" name="Google Shape;309;p62"/>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n-US"/>
              <a:t>‹#›</a:t>
            </a:fld>
            <a:endParaRPr/>
          </a:p>
        </p:txBody>
      </p:sp>
      <p:sp>
        <p:nvSpPr>
          <p:cNvPr id="310" name="Google Shape;310;p62"/>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r>
              <a:rPr lang="en-US"/>
              <a:t>Do not distribute without the authorized permission of Arup Das </a:t>
            </a:r>
            <a:endParaRPr/>
          </a:p>
        </p:txBody>
      </p:sp>
      <p:sp>
        <p:nvSpPr>
          <p:cNvPr id="311" name="Google Shape;311;p62"/>
          <p:cNvSpPr txBox="1"/>
          <p:nvPr/>
        </p:nvSpPr>
        <p:spPr>
          <a:xfrm>
            <a:off x="2554942" y="962218"/>
            <a:ext cx="7368988" cy="116955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131313"/>
                </a:solidFill>
                <a:latin typeface="Arial"/>
                <a:ea typeface="Arial"/>
                <a:cs typeface="Arial"/>
                <a:sym typeface="Arial"/>
              </a:rPr>
              <a:t>AI won't kill us all — but that doesn't make it trustworthy. Instead of getting distracted by future existential risks, AI ethics researcher Sasha Luccioni thinks we need to focus on the technology's current negative impacts, like emitting carbon, infringing copyrights and spreading biased information. She offers practical solutions to regulate our AI-filled future — </a:t>
            </a:r>
            <a:r>
              <a:rPr b="0" i="0" lang="en-US" sz="1400" u="none" cap="none" strike="noStrike">
                <a:solidFill>
                  <a:srgbClr val="131313"/>
                </a:solidFill>
                <a:highlight>
                  <a:srgbClr val="FFFF00"/>
                </a:highlight>
                <a:latin typeface="Arial"/>
                <a:ea typeface="Arial"/>
                <a:cs typeface="Arial"/>
                <a:sym typeface="Arial"/>
              </a:rPr>
              <a:t>so it's inclusive and transparent</a:t>
            </a:r>
            <a:r>
              <a:rPr b="0" i="0" lang="en-US" sz="1400" u="none" cap="none" strike="noStrike">
                <a:solidFill>
                  <a:srgbClr val="131313"/>
                </a:solidFill>
                <a:latin typeface="Arial"/>
                <a:ea typeface="Arial"/>
                <a:cs typeface="Arial"/>
                <a:sym typeface="Arial"/>
              </a:rPr>
              <a:t>.</a:t>
            </a:r>
            <a:endParaRPr b="1" i="0" sz="1400" u="none" cap="none" strike="noStrike">
              <a:solidFill>
                <a:srgbClr val="000000"/>
              </a:solidFill>
              <a:latin typeface="Arial"/>
              <a:ea typeface="Arial"/>
              <a:cs typeface="Arial"/>
              <a:sym typeface="Arial"/>
            </a:endParaRPr>
          </a:p>
        </p:txBody>
      </p:sp>
      <p:sp>
        <p:nvSpPr>
          <p:cNvPr id="312" name="Google Shape;312;p62"/>
          <p:cNvSpPr txBox="1"/>
          <p:nvPr/>
        </p:nvSpPr>
        <p:spPr>
          <a:xfrm>
            <a:off x="2635625" y="546864"/>
            <a:ext cx="7368988"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000000"/>
                </a:solidFill>
                <a:latin typeface="Arial"/>
                <a:ea typeface="Arial"/>
                <a:cs typeface="Arial"/>
                <a:sym typeface="Arial"/>
              </a:rPr>
              <a:t>AI Is Dangerous, but Not for the Reasons You Think | Sasha Luccioni | TED – 10 min</a:t>
            </a:r>
            <a:endParaRPr/>
          </a:p>
        </p:txBody>
      </p:sp>
      <p:pic>
        <p:nvPicPr>
          <p:cNvPr id="313" name="Google Shape;313;p62"/>
          <p:cNvPicPr preferRelativeResize="0"/>
          <p:nvPr/>
        </p:nvPicPr>
        <p:blipFill rotWithShape="1">
          <a:blip r:embed="rId3">
            <a:alphaModFix/>
          </a:blip>
          <a:srcRect b="0" l="0" r="0" t="0"/>
          <a:stretch/>
        </p:blipFill>
        <p:spPr>
          <a:xfrm>
            <a:off x="2050465" y="2239346"/>
            <a:ext cx="8533927" cy="4526692"/>
          </a:xfrm>
          <a:prstGeom prst="rect">
            <a:avLst/>
          </a:prstGeom>
          <a:noFill/>
          <a:ln>
            <a:noFill/>
          </a:ln>
        </p:spPr>
      </p:pic>
      <p:sp>
        <p:nvSpPr>
          <p:cNvPr id="314" name="Google Shape;314;p62"/>
          <p:cNvSpPr txBox="1"/>
          <p:nvPr/>
        </p:nvSpPr>
        <p:spPr>
          <a:xfrm>
            <a:off x="3263153" y="7295439"/>
            <a:ext cx="7368988"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sng" cap="none" strike="noStrike">
                <a:solidFill>
                  <a:srgbClr val="000000"/>
                </a:solidFill>
                <a:latin typeface="Arial"/>
                <a:ea typeface="Arial"/>
                <a:cs typeface="Arial"/>
                <a:sym typeface="Arial"/>
                <a:hlinkClick r:id="rId4">
                  <a:extLst>
                    <a:ext uri="{A12FA001-AC4F-418D-AE19-62706E023703}">
                      <ahyp:hlinkClr val="tx"/>
                    </a:ext>
                  </a:extLst>
                </a:hlinkClick>
              </a:rPr>
              <a:t>https://www.youtube.com/watch?v=eXdVDhOGqoE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63"/>
          <p:cNvSpPr/>
          <p:nvPr/>
        </p:nvSpPr>
        <p:spPr>
          <a:xfrm>
            <a:off x="1828801" y="89654"/>
            <a:ext cx="221664" cy="369332"/>
          </a:xfrm>
          <a:prstGeom prst="rect">
            <a:avLst/>
          </a:prstGeom>
          <a:noFill/>
          <a:ln>
            <a:noFill/>
          </a:ln>
        </p:spPr>
        <p:txBody>
          <a:bodyPr anchorCtr="0" anchor="ctr" bIns="54850" lIns="109725" spcFirstLastPara="1" rIns="109725" wrap="square" tIns="54850">
            <a:spAutoFit/>
          </a:bodyPr>
          <a:lstStyle/>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
        <p:nvSpPr>
          <p:cNvPr id="320" name="Google Shape;320;p63"/>
          <p:cNvSpPr/>
          <p:nvPr/>
        </p:nvSpPr>
        <p:spPr>
          <a:xfrm>
            <a:off x="2318167" y="2388215"/>
            <a:ext cx="10117673" cy="2474524"/>
          </a:xfrm>
          <a:prstGeom prst="rect">
            <a:avLst/>
          </a:prstGeom>
          <a:noFill/>
          <a:ln>
            <a:noFill/>
          </a:ln>
        </p:spPr>
        <p:txBody>
          <a:bodyPr anchorCtr="0" anchor="ctr" bIns="0" lIns="0" spcFirstLastPara="1" rIns="0" wrap="square" tIns="0">
            <a:spAutoFit/>
          </a:bodyPr>
          <a:lstStyle/>
          <a:p>
            <a:pPr indent="0" lvl="0" marL="0" marR="0" rtl="0" algn="ctr">
              <a:lnSpc>
                <a:spcPct val="100000"/>
              </a:lnSpc>
              <a:spcBef>
                <a:spcPts val="0"/>
              </a:spcBef>
              <a:spcAft>
                <a:spcPts val="0"/>
              </a:spcAft>
              <a:buNone/>
            </a:pPr>
            <a:r>
              <a:t/>
            </a:r>
            <a:endParaRPr b="0" i="0" sz="839"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0" lang="en-US" sz="4800" u="none" cap="none" strike="noStrike">
                <a:solidFill>
                  <a:schemeClr val="dk1"/>
                </a:solidFill>
                <a:latin typeface="Arial"/>
                <a:ea typeface="Arial"/>
                <a:cs typeface="Arial"/>
                <a:sym typeface="Arial"/>
              </a:rPr>
              <a:t>Module 2: Algorithms and Accountability Legislature </a:t>
            </a:r>
            <a:endParaRPr b="0" i="0" sz="4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t/>
            </a:r>
            <a:endParaRPr b="1" i="0" sz="4800" u="none" cap="none" strike="noStrike">
              <a:solidFill>
                <a:srgbClr val="002060"/>
              </a:solidFill>
              <a:latin typeface="Calibri"/>
              <a:ea typeface="Calibri"/>
              <a:cs typeface="Calibri"/>
              <a:sym typeface="Calibri"/>
            </a:endParaRPr>
          </a:p>
          <a:p>
            <a:pPr indent="0" lvl="0" marL="0" marR="0" rtl="0" algn="l">
              <a:lnSpc>
                <a:spcPct val="100000"/>
              </a:lnSpc>
              <a:spcBef>
                <a:spcPts val="0"/>
              </a:spcBef>
              <a:spcAft>
                <a:spcPts val="0"/>
              </a:spcAft>
              <a:buNone/>
            </a:pPr>
            <a:r>
              <a:t/>
            </a:r>
            <a:endParaRPr b="0" i="0" sz="839" u="none" cap="none" strike="noStrike">
              <a:solidFill>
                <a:srgbClr val="002060"/>
              </a:solidFill>
              <a:latin typeface="Arial"/>
              <a:ea typeface="Arial"/>
              <a:cs typeface="Arial"/>
              <a:sym typeface="Arial"/>
            </a:endParaRPr>
          </a:p>
        </p:txBody>
      </p:sp>
      <p:sp>
        <p:nvSpPr>
          <p:cNvPr id="321" name="Google Shape;321;p63"/>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n-US"/>
              <a:t>‹#›</a:t>
            </a:fld>
            <a:endParaRPr/>
          </a:p>
        </p:txBody>
      </p:sp>
      <p:sp>
        <p:nvSpPr>
          <p:cNvPr id="322" name="Google Shape;322;p63"/>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r>
              <a:rPr lang="en-US"/>
              <a:t>Do not distribute without the authorized permission of Arup Das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64"/>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329" name="Google Shape;329;p64"/>
          <p:cNvSpPr txBox="1"/>
          <p:nvPr/>
        </p:nvSpPr>
        <p:spPr>
          <a:xfrm>
            <a:off x="2334402" y="303310"/>
            <a:ext cx="10425289" cy="5355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80" u="none" cap="none" strike="noStrike">
                <a:solidFill>
                  <a:srgbClr val="000000"/>
                </a:solidFill>
                <a:latin typeface="Arial"/>
                <a:ea typeface="Arial"/>
                <a:cs typeface="Arial"/>
                <a:sym typeface="Arial"/>
              </a:rPr>
              <a:t>What does algorithmic accountability mean</a:t>
            </a:r>
            <a:endParaRPr/>
          </a:p>
        </p:txBody>
      </p:sp>
      <p:cxnSp>
        <p:nvCxnSpPr>
          <p:cNvPr id="330" name="Google Shape;330;p64"/>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331" name="Google Shape;331;p6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solidFill>
                  <a:srgbClr val="888888"/>
                </a:solidFill>
                <a:latin typeface="Arial"/>
                <a:ea typeface="Arial"/>
                <a:cs typeface="Arial"/>
                <a:sym typeface="Arial"/>
              </a:rPr>
              <a:t>‹#›</a:t>
            </a:fld>
            <a:endParaRPr b="0" i="0" sz="1200" u="none" cap="none" strike="noStrike">
              <a:solidFill>
                <a:srgbClr val="888888"/>
              </a:solidFill>
              <a:latin typeface="Arial"/>
              <a:ea typeface="Arial"/>
              <a:cs typeface="Arial"/>
              <a:sym typeface="Arial"/>
            </a:endParaRPr>
          </a:p>
        </p:txBody>
      </p:sp>
      <p:sp>
        <p:nvSpPr>
          <p:cNvPr id="332" name="Google Shape;332;p6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200" u="none" cap="none" strike="noStrike">
                <a:solidFill>
                  <a:srgbClr val="888888"/>
                </a:solidFill>
                <a:latin typeface="Arial"/>
                <a:ea typeface="Arial"/>
                <a:cs typeface="Arial"/>
                <a:sym typeface="Arial"/>
              </a:rPr>
              <a:t>Do not distribute without the authorized permission of Arup Das </a:t>
            </a:r>
            <a:endParaRPr b="0" i="0" sz="1200" u="none" cap="none" strike="noStrike">
              <a:solidFill>
                <a:srgbClr val="888888"/>
              </a:solidFill>
              <a:latin typeface="Arial"/>
              <a:ea typeface="Arial"/>
              <a:cs typeface="Arial"/>
              <a:sym typeface="Arial"/>
            </a:endParaRPr>
          </a:p>
        </p:txBody>
      </p:sp>
      <p:sp>
        <p:nvSpPr>
          <p:cNvPr id="333" name="Google Shape;333;p64"/>
          <p:cNvSpPr/>
          <p:nvPr/>
        </p:nvSpPr>
        <p:spPr>
          <a:xfrm>
            <a:off x="2399347" y="1399603"/>
            <a:ext cx="8830188" cy="8679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679" u="none" cap="none" strike="noStrike">
                <a:solidFill>
                  <a:srgbClr val="000000"/>
                </a:solidFill>
                <a:latin typeface="Arial"/>
                <a:ea typeface="Arial"/>
                <a:cs typeface="Arial"/>
                <a:sym typeface="Arial"/>
              </a:rPr>
              <a:t>Algorithmic accountability means the process of holding some entities responsible or accountable in cases where the algorithms they develop or operate make decisions that result in unfair outcomes.</a:t>
            </a:r>
            <a:endParaRPr/>
          </a:p>
        </p:txBody>
      </p:sp>
      <p:sp>
        <p:nvSpPr>
          <p:cNvPr id="334" name="Google Shape;334;p64"/>
          <p:cNvSpPr/>
          <p:nvPr/>
        </p:nvSpPr>
        <p:spPr>
          <a:xfrm>
            <a:off x="2406382" y="3306248"/>
            <a:ext cx="9498403" cy="138499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679" u="none" cap="none" strike="noStrike">
                <a:solidFill>
                  <a:srgbClr val="000000"/>
                </a:solidFill>
                <a:latin typeface="Arial"/>
                <a:ea typeface="Arial"/>
                <a:cs typeface="Arial"/>
                <a:sym typeface="Arial"/>
              </a:rPr>
              <a:t>Puts the onus of whether your algorithm is unfairly biased towards some populations on those using the algorithm for their decision making.  Making significant efforts to determine the efficacy and identify any unintended biases is a key part of algorithm development and becomes especially important for decisions that make a significant impact on a person’s life such as whether to give someone a job or mortgage.</a:t>
            </a:r>
            <a:endParaRPr/>
          </a:p>
        </p:txBody>
      </p:sp>
      <p:sp>
        <p:nvSpPr>
          <p:cNvPr id="335" name="Google Shape;335;p64"/>
          <p:cNvSpPr/>
          <p:nvPr/>
        </p:nvSpPr>
        <p:spPr>
          <a:xfrm>
            <a:off x="2406382" y="6712870"/>
            <a:ext cx="9473785" cy="60939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679" u="sng" cap="none" strike="noStrike">
                <a:solidFill>
                  <a:srgbClr val="000000"/>
                </a:solidFill>
                <a:latin typeface="Arial"/>
                <a:ea typeface="Arial"/>
                <a:cs typeface="Arial"/>
                <a:sym typeface="Arial"/>
                <a:hlinkClick r:id="rId3">
                  <a:extLst>
                    <a:ext uri="{A12FA001-AC4F-418D-AE19-62706E023703}">
                      <ahyp:hlinkClr val="tx"/>
                    </a:ext>
                  </a:extLst>
                </a:hlinkClick>
              </a:rPr>
              <a:t>https://www.bu.edu/hic/2022/02/15/ask-the-experts-what-is-algorithmic-accountability/</a:t>
            </a:r>
            <a:endParaRPr b="0" i="1" sz="1679"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65"/>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342" name="Google Shape;342;p65"/>
          <p:cNvSpPr txBox="1"/>
          <p:nvPr/>
        </p:nvSpPr>
        <p:spPr>
          <a:xfrm>
            <a:off x="2334402" y="303310"/>
            <a:ext cx="10425289" cy="5355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80" u="none" cap="none" strike="noStrike">
                <a:solidFill>
                  <a:srgbClr val="000000"/>
                </a:solidFill>
                <a:latin typeface="Arial"/>
                <a:ea typeface="Arial"/>
                <a:cs typeface="Arial"/>
                <a:sym typeface="Arial"/>
              </a:rPr>
              <a:t>Accountability Act of 2022</a:t>
            </a:r>
            <a:endParaRPr/>
          </a:p>
        </p:txBody>
      </p:sp>
      <p:cxnSp>
        <p:nvCxnSpPr>
          <p:cNvPr id="343" name="Google Shape;343;p65"/>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344" name="Google Shape;344;p6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solidFill>
                  <a:srgbClr val="888888"/>
                </a:solidFill>
                <a:latin typeface="Arial"/>
                <a:ea typeface="Arial"/>
                <a:cs typeface="Arial"/>
                <a:sym typeface="Arial"/>
              </a:rPr>
              <a:t>‹#›</a:t>
            </a:fld>
            <a:endParaRPr b="0" i="0" sz="1200" u="none" cap="none" strike="noStrike">
              <a:solidFill>
                <a:srgbClr val="888888"/>
              </a:solidFill>
              <a:latin typeface="Arial"/>
              <a:ea typeface="Arial"/>
              <a:cs typeface="Arial"/>
              <a:sym typeface="Arial"/>
            </a:endParaRPr>
          </a:p>
        </p:txBody>
      </p:sp>
      <p:sp>
        <p:nvSpPr>
          <p:cNvPr id="345" name="Google Shape;345;p6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200" u="none" cap="none" strike="noStrike">
                <a:solidFill>
                  <a:srgbClr val="888888"/>
                </a:solidFill>
                <a:latin typeface="Arial"/>
                <a:ea typeface="Arial"/>
                <a:cs typeface="Arial"/>
                <a:sym typeface="Arial"/>
              </a:rPr>
              <a:t>Do not distribute without the authorized permission of Arup Das </a:t>
            </a:r>
            <a:endParaRPr b="0" i="0" sz="1200" u="none" cap="none" strike="noStrike">
              <a:solidFill>
                <a:srgbClr val="888888"/>
              </a:solidFill>
              <a:latin typeface="Arial"/>
              <a:ea typeface="Arial"/>
              <a:cs typeface="Arial"/>
              <a:sym typeface="Arial"/>
            </a:endParaRPr>
          </a:p>
        </p:txBody>
      </p:sp>
      <p:pic>
        <p:nvPicPr>
          <p:cNvPr id="346" name="Google Shape;346;p65"/>
          <p:cNvPicPr preferRelativeResize="0"/>
          <p:nvPr/>
        </p:nvPicPr>
        <p:blipFill rotWithShape="1">
          <a:blip r:embed="rId3">
            <a:alphaModFix/>
          </a:blip>
          <a:srcRect b="0" l="0" r="0" t="0"/>
          <a:stretch/>
        </p:blipFill>
        <p:spPr>
          <a:xfrm>
            <a:off x="2054663" y="908952"/>
            <a:ext cx="10485922" cy="4268002"/>
          </a:xfrm>
          <a:prstGeom prst="rect">
            <a:avLst/>
          </a:prstGeom>
          <a:noFill/>
          <a:ln>
            <a:noFill/>
          </a:ln>
        </p:spPr>
      </p:pic>
      <p:sp>
        <p:nvSpPr>
          <p:cNvPr id="347" name="Google Shape;347;p65"/>
          <p:cNvSpPr/>
          <p:nvPr/>
        </p:nvSpPr>
        <p:spPr>
          <a:xfrm>
            <a:off x="2399348" y="6123132"/>
            <a:ext cx="8274148" cy="142192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40" u="none" cap="none" strike="noStrike">
                <a:solidFill>
                  <a:srgbClr val="000000"/>
                </a:solidFill>
                <a:latin typeface="Arial"/>
                <a:ea typeface="Arial"/>
                <a:cs typeface="Arial"/>
                <a:sym typeface="Arial"/>
              </a:rPr>
              <a:t>https://www.wyden.senate.gov/news/press-releases/wyden-booker-and-clarke-introduce-algorithmic-accountability-act-of-2022-to-require-new-transparency-and-accountability-for-automated-decision-systems#:~:text=%E2%80%93%20U.S.%20Senator%20Ron%20Wyden%2C%20D,used%20to%20make%20critical%20decisions</a:t>
            </a:r>
            <a:endParaRPr/>
          </a:p>
          <a:p>
            <a:pPr indent="0" lvl="0" marL="0" marR="0" rtl="0" algn="l">
              <a:lnSpc>
                <a:spcPct val="100000"/>
              </a:lnSpc>
              <a:spcBef>
                <a:spcPts val="0"/>
              </a:spcBef>
              <a:spcAft>
                <a:spcPts val="0"/>
              </a:spcAft>
              <a:buNone/>
            </a:pPr>
            <a:r>
              <a:t/>
            </a:r>
            <a:endParaRPr b="0" i="0" sz="1440" u="none" cap="none" strike="noStrike">
              <a:solidFill>
                <a:srgbClr val="000000"/>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66"/>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354" name="Google Shape;354;p66"/>
          <p:cNvSpPr txBox="1"/>
          <p:nvPr/>
        </p:nvSpPr>
        <p:spPr>
          <a:xfrm>
            <a:off x="2334402" y="303310"/>
            <a:ext cx="10425289" cy="5355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80" u="none" cap="none" strike="noStrike">
                <a:solidFill>
                  <a:srgbClr val="000000"/>
                </a:solidFill>
                <a:latin typeface="Arial"/>
                <a:ea typeface="Arial"/>
                <a:cs typeface="Arial"/>
                <a:sym typeface="Arial"/>
              </a:rPr>
              <a:t>Accountability Act of 2022 - Highlights</a:t>
            </a:r>
            <a:endParaRPr/>
          </a:p>
        </p:txBody>
      </p:sp>
      <p:cxnSp>
        <p:nvCxnSpPr>
          <p:cNvPr id="355" name="Google Shape;355;p66"/>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356" name="Google Shape;356;p6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solidFill>
                  <a:srgbClr val="888888"/>
                </a:solidFill>
                <a:latin typeface="Arial"/>
                <a:ea typeface="Arial"/>
                <a:cs typeface="Arial"/>
                <a:sym typeface="Arial"/>
              </a:rPr>
              <a:t>‹#›</a:t>
            </a:fld>
            <a:endParaRPr b="0" i="0" sz="1200" u="none" cap="none" strike="noStrike">
              <a:solidFill>
                <a:srgbClr val="888888"/>
              </a:solidFill>
              <a:latin typeface="Arial"/>
              <a:ea typeface="Arial"/>
              <a:cs typeface="Arial"/>
              <a:sym typeface="Arial"/>
            </a:endParaRPr>
          </a:p>
        </p:txBody>
      </p:sp>
      <p:sp>
        <p:nvSpPr>
          <p:cNvPr id="357" name="Google Shape;357;p6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200" u="none" cap="none" strike="noStrike">
                <a:solidFill>
                  <a:srgbClr val="888888"/>
                </a:solidFill>
                <a:latin typeface="Arial"/>
                <a:ea typeface="Arial"/>
                <a:cs typeface="Arial"/>
                <a:sym typeface="Arial"/>
              </a:rPr>
              <a:t>Do not distribute without the authorized permission of Arup Das </a:t>
            </a:r>
            <a:endParaRPr b="0" i="0" sz="1200" u="none" cap="none" strike="noStrike">
              <a:solidFill>
                <a:srgbClr val="888888"/>
              </a:solidFill>
              <a:latin typeface="Arial"/>
              <a:ea typeface="Arial"/>
              <a:cs typeface="Arial"/>
              <a:sym typeface="Arial"/>
            </a:endParaRPr>
          </a:p>
        </p:txBody>
      </p:sp>
      <p:sp>
        <p:nvSpPr>
          <p:cNvPr id="358" name="Google Shape;358;p66"/>
          <p:cNvSpPr/>
          <p:nvPr/>
        </p:nvSpPr>
        <p:spPr>
          <a:xfrm>
            <a:off x="2399347" y="1171003"/>
            <a:ext cx="9853613" cy="60939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679" u="none" cap="none" strike="noStrike">
                <a:solidFill>
                  <a:srgbClr val="000000"/>
                </a:solidFill>
                <a:latin typeface="Helvetica Neue"/>
                <a:ea typeface="Helvetica Neue"/>
                <a:cs typeface="Helvetica Neue"/>
                <a:sym typeface="Helvetica Neue"/>
              </a:rPr>
              <a:t>Bring new transparency and oversight of software, algorithms and other automated systems that are used to make critical decisions about nearly every aspect of Americans’ lives. </a:t>
            </a:r>
            <a:endParaRPr b="0" i="0" sz="1679" u="none" cap="none" strike="noStrike">
              <a:solidFill>
                <a:srgbClr val="000000"/>
              </a:solidFill>
              <a:latin typeface="Arial"/>
              <a:ea typeface="Arial"/>
              <a:cs typeface="Arial"/>
              <a:sym typeface="Arial"/>
            </a:endParaRPr>
          </a:p>
        </p:txBody>
      </p:sp>
      <p:sp>
        <p:nvSpPr>
          <p:cNvPr id="359" name="Google Shape;359;p66"/>
          <p:cNvSpPr/>
          <p:nvPr/>
        </p:nvSpPr>
        <p:spPr>
          <a:xfrm>
            <a:off x="2399347" y="2548997"/>
            <a:ext cx="9796554" cy="60939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679" u="none" cap="none" strike="noStrike">
                <a:solidFill>
                  <a:srgbClr val="000000"/>
                </a:solidFill>
                <a:latin typeface="Arial"/>
                <a:ea typeface="Arial"/>
                <a:cs typeface="Arial"/>
                <a:sym typeface="Arial"/>
              </a:rPr>
              <a:t>The bill will pull back the curtain on the secret algorithms that can decide whether Americans get to see a doctor, rent a house or get into a school</a:t>
            </a:r>
            <a:endParaRPr b="0" i="0" sz="1679" u="none" cap="none" strike="noStrike">
              <a:solidFill>
                <a:srgbClr val="000000"/>
              </a:solidFill>
              <a:latin typeface="Arial"/>
              <a:ea typeface="Arial"/>
              <a:cs typeface="Arial"/>
              <a:sym typeface="Arial"/>
            </a:endParaRPr>
          </a:p>
        </p:txBody>
      </p:sp>
      <p:sp>
        <p:nvSpPr>
          <p:cNvPr id="360" name="Google Shape;360;p66"/>
          <p:cNvSpPr/>
          <p:nvPr/>
        </p:nvSpPr>
        <p:spPr>
          <a:xfrm>
            <a:off x="2334401" y="3827086"/>
            <a:ext cx="9918559" cy="112646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679" u="none" cap="none" strike="noStrike">
                <a:solidFill>
                  <a:srgbClr val="000000"/>
                </a:solidFill>
                <a:latin typeface="Helvetica Neue"/>
                <a:ea typeface="Helvetica Neue"/>
                <a:cs typeface="Helvetica Neue"/>
                <a:sym typeface="Helvetica Neue"/>
              </a:rPr>
              <a:t>With our renewed Algorithmic Accountability Act, </a:t>
            </a:r>
            <a:r>
              <a:rPr b="1" i="0" lang="en-US" sz="1679" u="none" cap="none" strike="noStrike">
                <a:solidFill>
                  <a:srgbClr val="000000"/>
                </a:solidFill>
                <a:latin typeface="Helvetica Neue"/>
                <a:ea typeface="Helvetica Neue"/>
                <a:cs typeface="Helvetica Neue"/>
                <a:sym typeface="Helvetica Neue"/>
              </a:rPr>
              <a:t>large companies will no longer be able to turn a blind eye towards the deleterious impact of their automated systems, intended or not</a:t>
            </a:r>
            <a:r>
              <a:rPr b="0" i="0" lang="en-US" sz="1679" u="none" cap="none" strike="noStrike">
                <a:solidFill>
                  <a:srgbClr val="000000"/>
                </a:solidFill>
                <a:latin typeface="Helvetica Neue"/>
                <a:ea typeface="Helvetica Neue"/>
                <a:cs typeface="Helvetica Neue"/>
                <a:sym typeface="Helvetica Neue"/>
              </a:rPr>
              <a:t>. We must ensure that our 21st Century technologies become tools of empowerment, rather than marginalization and seclusion.”</a:t>
            </a:r>
            <a:endParaRPr b="0" i="0" sz="1679"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67"/>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367" name="Google Shape;367;p67"/>
          <p:cNvSpPr txBox="1"/>
          <p:nvPr/>
        </p:nvSpPr>
        <p:spPr>
          <a:xfrm>
            <a:off x="2334402" y="303310"/>
            <a:ext cx="10425289" cy="5355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80" u="none" cap="none" strike="noStrike">
                <a:solidFill>
                  <a:srgbClr val="000000"/>
                </a:solidFill>
                <a:latin typeface="Arial"/>
                <a:ea typeface="Arial"/>
                <a:cs typeface="Arial"/>
                <a:sym typeface="Arial"/>
              </a:rPr>
              <a:t>Accountability Act of 2022 - Highlights</a:t>
            </a:r>
            <a:endParaRPr/>
          </a:p>
        </p:txBody>
      </p:sp>
      <p:cxnSp>
        <p:nvCxnSpPr>
          <p:cNvPr id="368" name="Google Shape;368;p67"/>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369" name="Google Shape;369;p6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solidFill>
                  <a:srgbClr val="888888"/>
                </a:solidFill>
                <a:latin typeface="Arial"/>
                <a:ea typeface="Arial"/>
                <a:cs typeface="Arial"/>
                <a:sym typeface="Arial"/>
              </a:rPr>
              <a:t>‹#›</a:t>
            </a:fld>
            <a:endParaRPr b="0" i="0" sz="1200" u="none" cap="none" strike="noStrike">
              <a:solidFill>
                <a:srgbClr val="888888"/>
              </a:solidFill>
              <a:latin typeface="Arial"/>
              <a:ea typeface="Arial"/>
              <a:cs typeface="Arial"/>
              <a:sym typeface="Arial"/>
            </a:endParaRPr>
          </a:p>
        </p:txBody>
      </p:sp>
      <p:sp>
        <p:nvSpPr>
          <p:cNvPr id="370" name="Google Shape;370;p6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200" u="none" cap="none" strike="noStrike">
                <a:solidFill>
                  <a:srgbClr val="888888"/>
                </a:solidFill>
                <a:latin typeface="Arial"/>
                <a:ea typeface="Arial"/>
                <a:cs typeface="Arial"/>
                <a:sym typeface="Arial"/>
              </a:rPr>
              <a:t>Do not distribute without the authorized permission of Arup Das </a:t>
            </a:r>
            <a:endParaRPr b="0" i="0" sz="1200" u="none" cap="none" strike="noStrike">
              <a:solidFill>
                <a:srgbClr val="888888"/>
              </a:solidFill>
              <a:latin typeface="Arial"/>
              <a:ea typeface="Arial"/>
              <a:cs typeface="Arial"/>
              <a:sym typeface="Arial"/>
            </a:endParaRPr>
          </a:p>
        </p:txBody>
      </p:sp>
      <p:sp>
        <p:nvSpPr>
          <p:cNvPr id="371" name="Google Shape;371;p67"/>
          <p:cNvSpPr/>
          <p:nvPr/>
        </p:nvSpPr>
        <p:spPr>
          <a:xfrm>
            <a:off x="2301239" y="2358319"/>
            <a:ext cx="10254702" cy="138499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679" u="none" cap="none" strike="noStrike">
                <a:solidFill>
                  <a:srgbClr val="000000"/>
                </a:solidFill>
                <a:latin typeface="Helvetica Neue"/>
                <a:ea typeface="Helvetica Neue"/>
                <a:cs typeface="Helvetica Neue"/>
                <a:sym typeface="Helvetica Neue"/>
              </a:rPr>
              <a:t>The bill requires companies to </a:t>
            </a:r>
            <a:r>
              <a:rPr b="1" i="0" lang="en-US" sz="1679" u="none" cap="none" strike="noStrike">
                <a:solidFill>
                  <a:srgbClr val="000000"/>
                </a:solidFill>
                <a:latin typeface="Helvetica Neue"/>
                <a:ea typeface="Helvetica Neue"/>
                <a:cs typeface="Helvetica Neue"/>
                <a:sym typeface="Helvetica Neue"/>
              </a:rPr>
              <a:t>conduct impact assessments for bias, effectiveness and other factors, when using automated decision systems to make critical decisions.</a:t>
            </a:r>
            <a:endParaRPr/>
          </a:p>
          <a:p>
            <a:pPr indent="0" lvl="0" marL="0" marR="0" rtl="0" algn="l">
              <a:lnSpc>
                <a:spcPct val="100000"/>
              </a:lnSpc>
              <a:spcBef>
                <a:spcPts val="0"/>
              </a:spcBef>
              <a:spcAft>
                <a:spcPts val="0"/>
              </a:spcAft>
              <a:buNone/>
            </a:pPr>
            <a:r>
              <a:t/>
            </a:r>
            <a:endParaRPr b="0" i="0" sz="1679" u="none" cap="none" strike="noStrike">
              <a:solidFill>
                <a:srgbClr val="000000"/>
              </a:solidFill>
              <a:latin typeface="Helvetica Neue"/>
              <a:ea typeface="Helvetica Neue"/>
              <a:cs typeface="Helvetica Neue"/>
              <a:sym typeface="Helvetica Neue"/>
            </a:endParaRPr>
          </a:p>
          <a:p>
            <a:pPr indent="0" lvl="0" marL="0" marR="0" rtl="0" algn="l">
              <a:lnSpc>
                <a:spcPct val="100000"/>
              </a:lnSpc>
              <a:spcBef>
                <a:spcPts val="0"/>
              </a:spcBef>
              <a:spcAft>
                <a:spcPts val="0"/>
              </a:spcAft>
              <a:buNone/>
            </a:pPr>
            <a:r>
              <a:rPr b="0" i="0" lang="en-US" sz="1679" u="none" cap="none" strike="noStrike">
                <a:solidFill>
                  <a:srgbClr val="000000"/>
                </a:solidFill>
                <a:latin typeface="Helvetica Neue"/>
                <a:ea typeface="Helvetica Neue"/>
                <a:cs typeface="Helvetica Neue"/>
                <a:sym typeface="Helvetica Neue"/>
              </a:rPr>
              <a:t>It also creates, for the first time, a public repository at the Federal Trade Commission of these systems, and adds 75 staff to the commission to enforce the law.</a:t>
            </a:r>
            <a:endParaRPr b="0" i="0" sz="1679" u="none" cap="none" strike="noStrike">
              <a:solidFill>
                <a:srgbClr val="000000"/>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68"/>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378" name="Google Shape;378;p68"/>
          <p:cNvSpPr txBox="1"/>
          <p:nvPr/>
        </p:nvSpPr>
        <p:spPr>
          <a:xfrm>
            <a:off x="2334402" y="303310"/>
            <a:ext cx="10425289" cy="5355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80" u="none" cap="none" strike="noStrike">
                <a:solidFill>
                  <a:srgbClr val="000000"/>
                </a:solidFill>
                <a:latin typeface="Arial"/>
                <a:ea typeface="Arial"/>
                <a:cs typeface="Arial"/>
                <a:sym typeface="Arial"/>
              </a:rPr>
              <a:t>Accountability Act of 2022 - Highlights</a:t>
            </a:r>
            <a:endParaRPr/>
          </a:p>
        </p:txBody>
      </p:sp>
      <p:cxnSp>
        <p:nvCxnSpPr>
          <p:cNvPr id="379" name="Google Shape;379;p68"/>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380" name="Google Shape;380;p6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solidFill>
                  <a:srgbClr val="888888"/>
                </a:solidFill>
                <a:latin typeface="Arial"/>
                <a:ea typeface="Arial"/>
                <a:cs typeface="Arial"/>
                <a:sym typeface="Arial"/>
              </a:rPr>
              <a:t>‹#›</a:t>
            </a:fld>
            <a:endParaRPr b="0" i="0" sz="1200" u="none" cap="none" strike="noStrike">
              <a:solidFill>
                <a:srgbClr val="888888"/>
              </a:solidFill>
              <a:latin typeface="Arial"/>
              <a:ea typeface="Arial"/>
              <a:cs typeface="Arial"/>
              <a:sym typeface="Arial"/>
            </a:endParaRPr>
          </a:p>
        </p:txBody>
      </p:sp>
      <p:sp>
        <p:nvSpPr>
          <p:cNvPr id="381" name="Google Shape;381;p6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200" u="none" cap="none" strike="noStrike">
                <a:solidFill>
                  <a:srgbClr val="888888"/>
                </a:solidFill>
                <a:latin typeface="Arial"/>
                <a:ea typeface="Arial"/>
                <a:cs typeface="Arial"/>
                <a:sym typeface="Arial"/>
              </a:rPr>
              <a:t>Do not distribute without the authorized permission of Arup Das </a:t>
            </a:r>
            <a:endParaRPr b="0" i="0" sz="1200" u="none" cap="none" strike="noStrike">
              <a:solidFill>
                <a:srgbClr val="888888"/>
              </a:solidFill>
              <a:latin typeface="Arial"/>
              <a:ea typeface="Arial"/>
              <a:cs typeface="Arial"/>
              <a:sym typeface="Arial"/>
            </a:endParaRPr>
          </a:p>
        </p:txBody>
      </p:sp>
      <p:pic>
        <p:nvPicPr>
          <p:cNvPr id="382" name="Google Shape;382;p68"/>
          <p:cNvPicPr preferRelativeResize="0"/>
          <p:nvPr/>
        </p:nvPicPr>
        <p:blipFill rotWithShape="1">
          <a:blip r:embed="rId3">
            <a:alphaModFix/>
          </a:blip>
          <a:srcRect b="0" l="0" r="0" t="0"/>
          <a:stretch/>
        </p:blipFill>
        <p:spPr>
          <a:xfrm>
            <a:off x="2108262" y="1160515"/>
            <a:ext cx="10651428" cy="5908571"/>
          </a:xfrm>
          <a:prstGeom prst="rect">
            <a:avLst/>
          </a:prstGeom>
          <a:noFill/>
          <a:ln>
            <a:noFill/>
          </a:ln>
        </p:spPr>
      </p:pic>
      <p:sp>
        <p:nvSpPr>
          <p:cNvPr id="383" name="Google Shape;383;p68"/>
          <p:cNvSpPr/>
          <p:nvPr/>
        </p:nvSpPr>
        <p:spPr>
          <a:xfrm>
            <a:off x="2893366" y="2612182"/>
            <a:ext cx="9081221" cy="646903"/>
          </a:xfrm>
          <a:prstGeom prst="rect">
            <a:avLst/>
          </a:prstGeom>
          <a:noFill/>
          <a:ln cap="flat" cmpd="sng" w="38100">
            <a:solidFill>
              <a:srgbClr val="3E6E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384" name="Google Shape;384;p68"/>
          <p:cNvSpPr/>
          <p:nvPr/>
        </p:nvSpPr>
        <p:spPr>
          <a:xfrm>
            <a:off x="2893366" y="4033824"/>
            <a:ext cx="9081221" cy="646903"/>
          </a:xfrm>
          <a:prstGeom prst="rect">
            <a:avLst/>
          </a:prstGeom>
          <a:noFill/>
          <a:ln cap="flat" cmpd="sng" w="38100">
            <a:solidFill>
              <a:srgbClr val="3E6EC2"/>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69"/>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391" name="Google Shape;391;p69"/>
          <p:cNvSpPr txBox="1"/>
          <p:nvPr/>
        </p:nvSpPr>
        <p:spPr>
          <a:xfrm>
            <a:off x="2334402" y="303310"/>
            <a:ext cx="10425289" cy="5355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80" u="none" cap="none" strike="noStrike">
                <a:solidFill>
                  <a:srgbClr val="000000"/>
                </a:solidFill>
                <a:latin typeface="Arial"/>
                <a:ea typeface="Arial"/>
                <a:cs typeface="Arial"/>
                <a:sym typeface="Arial"/>
              </a:rPr>
              <a:t>Algorithmic Accountability Act of 2022 will reduce biases?</a:t>
            </a:r>
            <a:endParaRPr/>
          </a:p>
        </p:txBody>
      </p:sp>
      <p:cxnSp>
        <p:nvCxnSpPr>
          <p:cNvPr id="392" name="Google Shape;392;p69"/>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393" name="Google Shape;393;p6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solidFill>
                  <a:srgbClr val="888888"/>
                </a:solidFill>
                <a:latin typeface="Arial"/>
                <a:ea typeface="Arial"/>
                <a:cs typeface="Arial"/>
                <a:sym typeface="Arial"/>
              </a:rPr>
              <a:t>‹#›</a:t>
            </a:fld>
            <a:endParaRPr b="0" i="0" sz="1200" u="none" cap="none" strike="noStrike">
              <a:solidFill>
                <a:srgbClr val="888888"/>
              </a:solidFill>
              <a:latin typeface="Arial"/>
              <a:ea typeface="Arial"/>
              <a:cs typeface="Arial"/>
              <a:sym typeface="Arial"/>
            </a:endParaRPr>
          </a:p>
        </p:txBody>
      </p:sp>
      <p:sp>
        <p:nvSpPr>
          <p:cNvPr id="394" name="Google Shape;394;p6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200" u="none" cap="none" strike="noStrike">
                <a:solidFill>
                  <a:srgbClr val="888888"/>
                </a:solidFill>
                <a:latin typeface="Arial"/>
                <a:ea typeface="Arial"/>
                <a:cs typeface="Arial"/>
                <a:sym typeface="Arial"/>
              </a:rPr>
              <a:t>Do not distribute without the authorized permission of Arup Das </a:t>
            </a:r>
            <a:endParaRPr b="0" i="0" sz="1200" u="none" cap="none" strike="noStrike">
              <a:solidFill>
                <a:srgbClr val="888888"/>
              </a:solidFill>
              <a:latin typeface="Arial"/>
              <a:ea typeface="Arial"/>
              <a:cs typeface="Arial"/>
              <a:sym typeface="Arial"/>
            </a:endParaRPr>
          </a:p>
        </p:txBody>
      </p:sp>
      <p:sp>
        <p:nvSpPr>
          <p:cNvPr id="395" name="Google Shape;395;p69"/>
          <p:cNvSpPr/>
          <p:nvPr/>
        </p:nvSpPr>
        <p:spPr>
          <a:xfrm>
            <a:off x="2399347" y="1399604"/>
            <a:ext cx="9684800" cy="112646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679" u="none" cap="none" strike="noStrike">
                <a:solidFill>
                  <a:srgbClr val="000000"/>
                </a:solidFill>
                <a:latin typeface="Arial"/>
                <a:ea typeface="Arial"/>
                <a:cs typeface="Arial"/>
                <a:sym typeface="Arial"/>
              </a:rPr>
              <a:t>A policy that sets up the mechanisms to examine and assess algorithms for biases will encourage efforts to reduce biases in the development and deployment of these models. In doing so, it will improve the transparency of these algorithms and hold developers or operators of the algorithms accountable for harm caused by biased predictions of their algorithms.</a:t>
            </a:r>
            <a:endParaRPr/>
          </a:p>
        </p:txBody>
      </p:sp>
      <p:sp>
        <p:nvSpPr>
          <p:cNvPr id="396" name="Google Shape;396;p69"/>
          <p:cNvSpPr/>
          <p:nvPr/>
        </p:nvSpPr>
        <p:spPr>
          <a:xfrm>
            <a:off x="2399346" y="3688870"/>
            <a:ext cx="9498403" cy="112646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679" u="none" cap="none" strike="noStrike">
                <a:solidFill>
                  <a:srgbClr val="000000"/>
                </a:solidFill>
                <a:latin typeface="Arial"/>
                <a:ea typeface="Arial"/>
                <a:cs typeface="Arial"/>
                <a:sym typeface="Arial"/>
              </a:rPr>
              <a:t>There are technical challenges including deciding what metrics are best used to assess algorithm bias and which part of the algorithms should be assessed in the case of a pipeline of algorithms. There are the practical challenges, such as whether it is the development or the deployment of these algorithms that should be assessed</a:t>
            </a:r>
            <a:endParaRPr/>
          </a:p>
        </p:txBody>
      </p:sp>
      <p:sp>
        <p:nvSpPr>
          <p:cNvPr id="397" name="Google Shape;397;p69"/>
          <p:cNvSpPr/>
          <p:nvPr/>
        </p:nvSpPr>
        <p:spPr>
          <a:xfrm>
            <a:off x="2575560" y="6493801"/>
            <a:ext cx="8316350" cy="60939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679" u="sng" cap="none" strike="noStrike">
                <a:solidFill>
                  <a:srgbClr val="000000"/>
                </a:solidFill>
                <a:latin typeface="Arial"/>
                <a:ea typeface="Arial"/>
                <a:cs typeface="Arial"/>
                <a:sym typeface="Arial"/>
                <a:hlinkClick r:id="rId3">
                  <a:extLst>
                    <a:ext uri="{A12FA001-AC4F-418D-AE19-62706E023703}">
                      <ahyp:hlinkClr val="tx"/>
                    </a:ext>
                  </a:extLst>
                </a:hlinkClick>
              </a:rPr>
              <a:t>https://www.bu.edu/hic/2022/02/15/ask-the-experts-what-is-algorithmic-accountability/</a:t>
            </a:r>
            <a:endParaRPr b="0" i="1" sz="1679"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70"/>
          <p:cNvSpPr/>
          <p:nvPr/>
        </p:nvSpPr>
        <p:spPr>
          <a:xfrm>
            <a:off x="1828801" y="89654"/>
            <a:ext cx="221664" cy="369332"/>
          </a:xfrm>
          <a:prstGeom prst="rect">
            <a:avLst/>
          </a:prstGeom>
          <a:noFill/>
          <a:ln>
            <a:noFill/>
          </a:ln>
        </p:spPr>
        <p:txBody>
          <a:bodyPr anchorCtr="0" anchor="ctr" bIns="54850" lIns="109725" spcFirstLastPara="1" rIns="109725" wrap="square" tIns="54850">
            <a:spAutoFit/>
          </a:bodyPr>
          <a:lstStyle/>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
        <p:nvSpPr>
          <p:cNvPr id="403" name="Google Shape;403;p70"/>
          <p:cNvSpPr/>
          <p:nvPr/>
        </p:nvSpPr>
        <p:spPr>
          <a:xfrm>
            <a:off x="1137302" y="1816166"/>
            <a:ext cx="12071938" cy="997196"/>
          </a:xfrm>
          <a:prstGeom prst="rect">
            <a:avLst/>
          </a:prstGeom>
          <a:noFill/>
          <a:ln>
            <a:noFill/>
          </a:ln>
        </p:spPr>
        <p:txBody>
          <a:bodyPr anchorCtr="0" anchor="ctr" bIns="0" lIns="0" spcFirstLastPara="1" rIns="0" wrap="square" tIns="0">
            <a:spAutoFit/>
          </a:bodyPr>
          <a:lstStyle/>
          <a:p>
            <a:pPr indent="0" lvl="0" marL="0" marR="0" rtl="0" algn="ctr">
              <a:lnSpc>
                <a:spcPct val="100000"/>
              </a:lnSpc>
              <a:spcBef>
                <a:spcPts val="0"/>
              </a:spcBef>
              <a:spcAft>
                <a:spcPts val="0"/>
              </a:spcAft>
              <a:buNone/>
            </a:pPr>
            <a:r>
              <a:t/>
            </a:r>
            <a:endParaRPr b="0" i="0" sz="839"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0" lang="en-US" sz="4800" u="none" cap="none" strike="noStrike">
                <a:solidFill>
                  <a:schemeClr val="dk1"/>
                </a:solidFill>
                <a:latin typeface="Arial"/>
                <a:ea typeface="Arial"/>
                <a:cs typeface="Arial"/>
                <a:sym typeface="Arial"/>
              </a:rPr>
              <a:t>Module 2: Algorithm Impact Assessment </a:t>
            </a:r>
            <a:endParaRPr b="1" i="0" sz="4800" u="none" cap="none" strike="noStrike">
              <a:solidFill>
                <a:srgbClr val="002060"/>
              </a:solidFill>
              <a:latin typeface="Calibri"/>
              <a:ea typeface="Calibri"/>
              <a:cs typeface="Calibri"/>
              <a:sym typeface="Calibri"/>
            </a:endParaRPr>
          </a:p>
          <a:p>
            <a:pPr indent="0" lvl="0" marL="0" marR="0" rtl="0" algn="l">
              <a:lnSpc>
                <a:spcPct val="100000"/>
              </a:lnSpc>
              <a:spcBef>
                <a:spcPts val="0"/>
              </a:spcBef>
              <a:spcAft>
                <a:spcPts val="0"/>
              </a:spcAft>
              <a:buNone/>
            </a:pPr>
            <a:r>
              <a:t/>
            </a:r>
            <a:endParaRPr b="0" i="0" sz="839" u="none" cap="none" strike="noStrike">
              <a:solidFill>
                <a:srgbClr val="002060"/>
              </a:solidFill>
              <a:latin typeface="Arial"/>
              <a:ea typeface="Arial"/>
              <a:cs typeface="Arial"/>
              <a:sym typeface="Arial"/>
            </a:endParaRPr>
          </a:p>
        </p:txBody>
      </p:sp>
      <p:sp>
        <p:nvSpPr>
          <p:cNvPr id="404" name="Google Shape;404;p70"/>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n-US"/>
              <a:t>‹#›</a:t>
            </a:fld>
            <a:endParaRPr/>
          </a:p>
        </p:txBody>
      </p:sp>
      <p:sp>
        <p:nvSpPr>
          <p:cNvPr id="405" name="Google Shape;405;p70"/>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r>
              <a:rPr lang="en-US"/>
              <a:t>Do not distribute without the authorized permission of Arup Das </a:t>
            </a:r>
            <a:endParaRPr/>
          </a:p>
        </p:txBody>
      </p:sp>
      <p:pic>
        <p:nvPicPr>
          <p:cNvPr id="406" name="Google Shape;406;p70"/>
          <p:cNvPicPr preferRelativeResize="0"/>
          <p:nvPr/>
        </p:nvPicPr>
        <p:blipFill rotWithShape="1">
          <a:blip r:embed="rId3">
            <a:alphaModFix/>
          </a:blip>
          <a:srcRect b="0" l="0" r="0" t="0"/>
          <a:stretch/>
        </p:blipFill>
        <p:spPr>
          <a:xfrm>
            <a:off x="3573857" y="3296941"/>
            <a:ext cx="6493508" cy="365259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 name="Shape 41"/>
        <p:cNvGrpSpPr/>
        <p:nvPr/>
      </p:nvGrpSpPr>
      <p:grpSpPr>
        <a:xfrm>
          <a:off x="0" y="0"/>
          <a:ext cx="0" cy="0"/>
          <a:chOff x="0" y="0"/>
          <a:chExt cx="0" cy="0"/>
        </a:xfrm>
      </p:grpSpPr>
      <p:sp>
        <p:nvSpPr>
          <p:cNvPr id="42" name="Google Shape;42;p10"/>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160"/>
              <a:buFont typeface="Arial"/>
              <a:buNone/>
            </a:pPr>
            <a:r>
              <a:rPr b="0" i="0" lang="en-US" sz="2160" u="none" cap="none" strike="noStrike">
                <a:solidFill>
                  <a:schemeClr val="lt1"/>
                </a:solidFill>
                <a:latin typeface="Calibri"/>
                <a:ea typeface="Calibri"/>
                <a:cs typeface="Calibri"/>
                <a:sym typeface="Calibri"/>
              </a:rPr>
              <a:t>Deep Learning with Python</a:t>
            </a:r>
            <a:endParaRPr b="0" i="0" sz="1400" u="none" cap="none" strike="noStrike">
              <a:solidFill>
                <a:srgbClr val="000000"/>
              </a:solidFill>
              <a:latin typeface="Arial"/>
              <a:ea typeface="Arial"/>
              <a:cs typeface="Arial"/>
              <a:sym typeface="Arial"/>
            </a:endParaRPr>
          </a:p>
        </p:txBody>
      </p:sp>
      <p:sp>
        <p:nvSpPr>
          <p:cNvPr id="43" name="Google Shape;43;p10"/>
          <p:cNvSpPr txBox="1"/>
          <p:nvPr/>
        </p:nvSpPr>
        <p:spPr>
          <a:xfrm>
            <a:off x="407406" y="124472"/>
            <a:ext cx="10241280" cy="68326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840"/>
              <a:buFont typeface="Arial"/>
              <a:buNone/>
            </a:pPr>
            <a:r>
              <a:rPr b="1" i="0" lang="en-US" sz="3840" u="none" cap="none" strike="noStrike">
                <a:solidFill>
                  <a:srgbClr val="002060"/>
                </a:solidFill>
                <a:latin typeface="Calibri"/>
                <a:ea typeface="Calibri"/>
                <a:cs typeface="Calibri"/>
                <a:sym typeface="Calibri"/>
              </a:rPr>
              <a:t>Course Logistics </a:t>
            </a:r>
            <a:endParaRPr b="0" i="0" sz="1920" u="none" cap="none" strike="noStrike">
              <a:solidFill>
                <a:srgbClr val="002060"/>
              </a:solidFill>
              <a:latin typeface="Calibri"/>
              <a:ea typeface="Calibri"/>
              <a:cs typeface="Calibri"/>
              <a:sym typeface="Calibri"/>
            </a:endParaRPr>
          </a:p>
        </p:txBody>
      </p:sp>
      <p:cxnSp>
        <p:nvCxnSpPr>
          <p:cNvPr id="44" name="Google Shape;44;p10"/>
          <p:cNvCxnSpPr/>
          <p:nvPr/>
        </p:nvCxnSpPr>
        <p:spPr>
          <a:xfrm>
            <a:off x="407406" y="807736"/>
            <a:ext cx="13960444" cy="0"/>
          </a:xfrm>
          <a:prstGeom prst="straightConnector1">
            <a:avLst/>
          </a:prstGeom>
          <a:noFill/>
          <a:ln cap="flat" cmpd="sng" w="12700">
            <a:solidFill>
              <a:srgbClr val="002060"/>
            </a:solidFill>
            <a:prstDash val="solid"/>
            <a:miter lim="800000"/>
            <a:headEnd len="sm" w="sm" type="none"/>
            <a:tailEnd len="sm" w="sm" type="none"/>
          </a:ln>
        </p:spPr>
      </p:cxnSp>
      <p:sp>
        <p:nvSpPr>
          <p:cNvPr id="45" name="Google Shape;45;p10"/>
          <p:cNvSpPr txBox="1"/>
          <p:nvPr/>
        </p:nvSpPr>
        <p:spPr>
          <a:xfrm>
            <a:off x="425513" y="1226377"/>
            <a:ext cx="13779374" cy="4413516"/>
          </a:xfrm>
          <a:prstGeom prst="rect">
            <a:avLst/>
          </a:prstGeom>
          <a:noFill/>
          <a:ln>
            <a:noFill/>
          </a:ln>
        </p:spPr>
        <p:txBody>
          <a:bodyPr anchorCtr="0" anchor="t" bIns="45700" lIns="91425" spcFirstLastPara="1" rIns="91425" wrap="square" tIns="45700">
            <a:spAutoFit/>
          </a:bodyPr>
          <a:lstStyle/>
          <a:p>
            <a:pPr indent="-411480" lvl="0" marL="411480" marR="0" rtl="0" algn="l">
              <a:lnSpc>
                <a:spcPct val="100000"/>
              </a:lnSpc>
              <a:spcBef>
                <a:spcPts val="0"/>
              </a:spcBef>
              <a:spcAft>
                <a:spcPts val="0"/>
              </a:spcAft>
              <a:buClr>
                <a:schemeClr val="dk1"/>
              </a:buClr>
              <a:buSzPts val="2160"/>
              <a:buFont typeface="Calibri"/>
              <a:buAutoNum type="arabicPeriod"/>
            </a:pPr>
            <a:r>
              <a:rPr b="1" i="0" lang="en-US" sz="2160" u="none" cap="none" strike="noStrike">
                <a:solidFill>
                  <a:schemeClr val="dk1"/>
                </a:solidFill>
                <a:highlight>
                  <a:srgbClr val="FFFF00"/>
                </a:highlight>
                <a:latin typeface="Calibri"/>
                <a:ea typeface="Calibri"/>
                <a:cs typeface="Calibri"/>
                <a:sym typeface="Calibri"/>
              </a:rPr>
              <a:t>OneDrive link for professor notes and assignments/quiz - </a:t>
            </a:r>
            <a:endParaRPr b="0" i="0" sz="1400" u="none" cap="none" strike="noStrike">
              <a:solidFill>
                <a:srgbClr val="000000"/>
              </a:solidFill>
              <a:latin typeface="Arial"/>
              <a:ea typeface="Arial"/>
              <a:cs typeface="Arial"/>
              <a:sym typeface="Arial"/>
            </a:endParaRPr>
          </a:p>
          <a:p>
            <a:pPr indent="-411480" lvl="0" marL="411480" marR="0" rtl="0" algn="l">
              <a:lnSpc>
                <a:spcPct val="100000"/>
              </a:lnSpc>
              <a:spcBef>
                <a:spcPts val="0"/>
              </a:spcBef>
              <a:spcAft>
                <a:spcPts val="0"/>
              </a:spcAft>
              <a:buClr>
                <a:schemeClr val="dk1"/>
              </a:buClr>
              <a:buSzPts val="2160"/>
              <a:buFont typeface="Calibri"/>
              <a:buAutoNum type="arabicPeriod"/>
            </a:pPr>
            <a:r>
              <a:rPr b="1" i="0" lang="en-US" sz="2160" u="none" cap="none" strike="noStrike">
                <a:solidFill>
                  <a:schemeClr val="dk1"/>
                </a:solidFill>
                <a:latin typeface="Calibri"/>
                <a:ea typeface="Calibri"/>
                <a:cs typeface="Calibri"/>
                <a:sym typeface="Calibri"/>
              </a:rPr>
              <a:t>Check your Monmouth email for announcements </a:t>
            </a:r>
            <a:endParaRPr b="0" i="0" sz="1400" u="none" cap="none" strike="noStrike">
              <a:solidFill>
                <a:srgbClr val="000000"/>
              </a:solidFill>
              <a:latin typeface="Arial"/>
              <a:ea typeface="Arial"/>
              <a:cs typeface="Arial"/>
              <a:sym typeface="Arial"/>
            </a:endParaRPr>
          </a:p>
          <a:p>
            <a:pPr indent="-411480" lvl="0" marL="411480" marR="0" rtl="0" algn="l">
              <a:lnSpc>
                <a:spcPct val="100000"/>
              </a:lnSpc>
              <a:spcBef>
                <a:spcPts val="0"/>
              </a:spcBef>
              <a:spcAft>
                <a:spcPts val="0"/>
              </a:spcAft>
              <a:buClr>
                <a:schemeClr val="dk1"/>
              </a:buClr>
              <a:buSzPts val="2160"/>
              <a:buFont typeface="Calibri"/>
              <a:buAutoNum type="arabicPeriod"/>
            </a:pPr>
            <a:r>
              <a:rPr b="1" i="0" lang="en-US" sz="2160" u="none" cap="none" strike="noStrike">
                <a:solidFill>
                  <a:schemeClr val="dk1"/>
                </a:solidFill>
                <a:latin typeface="Calibri"/>
                <a:ea typeface="Calibri"/>
                <a:cs typeface="Calibri"/>
                <a:sym typeface="Calibri"/>
              </a:rPr>
              <a:t>Check your Monmouth calendar for Zoom links for office hours and remote lectures </a:t>
            </a:r>
            <a:endParaRPr b="0" i="0" sz="1400" u="none" cap="none" strike="noStrike">
              <a:solidFill>
                <a:srgbClr val="000000"/>
              </a:solidFill>
              <a:latin typeface="Arial"/>
              <a:ea typeface="Arial"/>
              <a:cs typeface="Arial"/>
              <a:sym typeface="Arial"/>
            </a:endParaRPr>
          </a:p>
          <a:p>
            <a:pPr indent="-411480" lvl="0" marL="411480" marR="0" rtl="0" algn="l">
              <a:lnSpc>
                <a:spcPct val="100000"/>
              </a:lnSpc>
              <a:spcBef>
                <a:spcPts val="0"/>
              </a:spcBef>
              <a:spcAft>
                <a:spcPts val="0"/>
              </a:spcAft>
              <a:buClr>
                <a:schemeClr val="dk1"/>
              </a:buClr>
              <a:buSzPts val="2160"/>
              <a:buFont typeface="Calibri"/>
              <a:buAutoNum type="arabicPeriod"/>
            </a:pPr>
            <a:r>
              <a:rPr b="1" i="0" lang="en-US" sz="2160" u="none" cap="none" strike="noStrike">
                <a:solidFill>
                  <a:schemeClr val="dk1"/>
                </a:solidFill>
                <a:latin typeface="Calibri"/>
                <a:ea typeface="Calibri"/>
                <a:cs typeface="Calibri"/>
                <a:sym typeface="Calibri"/>
              </a:rPr>
              <a:t>My contact information: </a:t>
            </a:r>
            <a:r>
              <a:rPr b="1" i="0" lang="en-US" sz="2160" u="sng" cap="none" strike="noStrike">
                <a:solidFill>
                  <a:schemeClr val="dk1"/>
                </a:solidFill>
                <a:latin typeface="Calibri"/>
                <a:ea typeface="Calibri"/>
                <a:cs typeface="Calibri"/>
                <a:sym typeface="Calibri"/>
                <a:hlinkClick r:id="rId3">
                  <a:extLst>
                    <a:ext uri="{A12FA001-AC4F-418D-AE19-62706E023703}">
                      <ahyp:hlinkClr val="tx"/>
                    </a:ext>
                  </a:extLst>
                </a:hlinkClick>
              </a:rPr>
              <a:t>adas@monmouth.edu</a:t>
            </a:r>
            <a:r>
              <a:rPr b="1" i="0" lang="en-US" sz="2160" u="none" cap="none" strike="noStrike">
                <a:solidFill>
                  <a:schemeClr val="dk1"/>
                </a:solidFill>
                <a:latin typeface="Calibri"/>
                <a:ea typeface="Calibri"/>
                <a:cs typeface="Calibri"/>
                <a:sym typeface="Calibri"/>
              </a:rPr>
              <a:t>,  Cell # 917-523-7683 </a:t>
            </a:r>
            <a:endParaRPr b="0" i="0" sz="1400" u="none" cap="none" strike="noStrike">
              <a:solidFill>
                <a:srgbClr val="000000"/>
              </a:solidFill>
              <a:latin typeface="Arial"/>
              <a:ea typeface="Arial"/>
              <a:cs typeface="Arial"/>
              <a:sym typeface="Arial"/>
            </a:endParaRPr>
          </a:p>
          <a:p>
            <a:pPr indent="-457200" lvl="0" marL="457200" marR="0" rtl="0" algn="l">
              <a:lnSpc>
                <a:spcPct val="100000"/>
              </a:lnSpc>
              <a:spcBef>
                <a:spcPts val="0"/>
              </a:spcBef>
              <a:spcAft>
                <a:spcPts val="0"/>
              </a:spcAft>
              <a:buClr>
                <a:schemeClr val="dk1"/>
              </a:buClr>
              <a:buSzPts val="2160"/>
              <a:buFont typeface="Calibri"/>
              <a:buAutoNum type="arabicPeriod" startAt="4"/>
            </a:pPr>
            <a:r>
              <a:rPr b="1" i="0" lang="en-US" sz="2160" u="none" cap="none" strike="noStrike">
                <a:solidFill>
                  <a:schemeClr val="dk1"/>
                </a:solidFill>
                <a:latin typeface="Calibri"/>
                <a:ea typeface="Calibri"/>
                <a:cs typeface="Calibri"/>
                <a:sym typeface="Calibri"/>
              </a:rPr>
              <a:t>Office hours (zoom only) – Friday (EST)  </a:t>
            </a:r>
            <a:endParaRPr b="0" i="0" sz="1400" u="none" cap="none" strike="noStrike">
              <a:solidFill>
                <a:srgbClr val="000000"/>
              </a:solidFill>
              <a:latin typeface="Arial"/>
              <a:ea typeface="Arial"/>
              <a:cs typeface="Arial"/>
              <a:sym typeface="Arial"/>
            </a:endParaRPr>
          </a:p>
          <a:p>
            <a:pPr indent="-457200" lvl="0" marL="457200" marR="0" rtl="0" algn="l">
              <a:lnSpc>
                <a:spcPct val="100000"/>
              </a:lnSpc>
              <a:spcBef>
                <a:spcPts val="0"/>
              </a:spcBef>
              <a:spcAft>
                <a:spcPts val="0"/>
              </a:spcAft>
              <a:buClr>
                <a:schemeClr val="dk1"/>
              </a:buClr>
              <a:buSzPts val="2160"/>
              <a:buFont typeface="Calibri"/>
              <a:buAutoNum type="arabicPeriod" startAt="4"/>
            </a:pPr>
            <a:r>
              <a:rPr b="1" i="0" lang="en-US" sz="2160" u="none" cap="none" strike="noStrike">
                <a:solidFill>
                  <a:schemeClr val="dk1"/>
                </a:solidFill>
                <a:latin typeface="Calibri"/>
                <a:ea typeface="Calibri"/>
                <a:cs typeface="Calibri"/>
                <a:sym typeface="Calibri"/>
              </a:rPr>
              <a:t>Assignment submission to </a:t>
            </a:r>
            <a:r>
              <a:rPr b="1" i="0" lang="en-US" sz="2160" u="sng" cap="none" strike="noStrike">
                <a:solidFill>
                  <a:schemeClr val="dk1"/>
                </a:solidFill>
                <a:latin typeface="Calibri"/>
                <a:ea typeface="Calibri"/>
                <a:cs typeface="Calibri"/>
                <a:sym typeface="Calibri"/>
                <a:hlinkClick r:id="rId4">
                  <a:extLst>
                    <a:ext uri="{A12FA001-AC4F-418D-AE19-62706E023703}">
                      <ahyp:hlinkClr val="tx"/>
                    </a:ext>
                  </a:extLst>
                </a:hlinkClick>
              </a:rPr>
              <a:t>professoraruprdas@gmail.com</a:t>
            </a:r>
            <a:r>
              <a:rPr b="1" i="0" lang="en-US" sz="2160" u="none" cap="none" strike="noStrike">
                <a:solidFill>
                  <a:schemeClr val="dk1"/>
                </a:solidFill>
                <a:latin typeface="Calibri"/>
                <a:ea typeface="Calibri"/>
                <a:cs typeface="Calibri"/>
                <a:sym typeface="Calibri"/>
              </a:rPr>
              <a:t> ( Notation for files: Assignment_1_Name_of_Student), Colab notebooks ipynb file and html file, all presentation in ppt format. </a:t>
            </a:r>
            <a:endParaRPr b="0" i="0" sz="1400" u="none" cap="none" strike="noStrike">
              <a:solidFill>
                <a:srgbClr val="000000"/>
              </a:solidFill>
              <a:latin typeface="Arial"/>
              <a:ea typeface="Arial"/>
              <a:cs typeface="Arial"/>
              <a:sym typeface="Arial"/>
            </a:endParaRPr>
          </a:p>
          <a:p>
            <a:pPr indent="-457200" lvl="0" marL="457200" marR="0" rtl="0" algn="l">
              <a:lnSpc>
                <a:spcPct val="100000"/>
              </a:lnSpc>
              <a:spcBef>
                <a:spcPts val="0"/>
              </a:spcBef>
              <a:spcAft>
                <a:spcPts val="0"/>
              </a:spcAft>
              <a:buClr>
                <a:schemeClr val="dk1"/>
              </a:buClr>
              <a:buSzPts val="2160"/>
              <a:buFont typeface="Calibri"/>
              <a:buAutoNum type="arabicPeriod" startAt="4"/>
            </a:pPr>
            <a:r>
              <a:rPr b="1" i="0" lang="en-US" sz="2160" u="none" cap="none" strike="noStrike">
                <a:solidFill>
                  <a:schemeClr val="dk1"/>
                </a:solidFill>
                <a:latin typeface="Calibri"/>
                <a:ea typeface="Calibri"/>
                <a:cs typeface="Calibri"/>
                <a:sym typeface="Calibri"/>
              </a:rPr>
              <a:t>Quiz submission to </a:t>
            </a:r>
            <a:r>
              <a:rPr b="1" i="0" lang="en-US" sz="2160" u="sng" cap="none" strike="noStrike">
                <a:solidFill>
                  <a:schemeClr val="dk1"/>
                </a:solidFill>
                <a:latin typeface="Calibri"/>
                <a:ea typeface="Calibri"/>
                <a:cs typeface="Calibri"/>
                <a:sym typeface="Calibri"/>
                <a:hlinkClick r:id="rId5">
                  <a:extLst>
                    <a:ext uri="{A12FA001-AC4F-418D-AE19-62706E023703}">
                      <ahyp:hlinkClr val="tx"/>
                    </a:ext>
                  </a:extLst>
                </a:hlinkClick>
              </a:rPr>
              <a:t>professoraruprdas@gmail.com</a:t>
            </a:r>
            <a:r>
              <a:rPr b="1" i="0" lang="en-US" sz="2160" u="none" cap="none" strike="noStrike">
                <a:solidFill>
                  <a:schemeClr val="dk1"/>
                </a:solidFill>
                <a:latin typeface="Calibri"/>
                <a:ea typeface="Calibri"/>
                <a:cs typeface="Calibri"/>
                <a:sym typeface="Calibri"/>
              </a:rPr>
              <a:t>  (Notation for file :  Quiz_1_Name_of_Student. doc ,  Quiz_2_Name_of_Student.doc)</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160"/>
              <a:buFont typeface="Arial"/>
              <a:buNone/>
            </a:pPr>
            <a:r>
              <a:t/>
            </a:r>
            <a:endParaRPr b="1" i="0" sz="216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160"/>
              <a:buFont typeface="Arial"/>
              <a:buNone/>
            </a:pPr>
            <a:r>
              <a:t/>
            </a:r>
            <a:endParaRPr b="1" i="0" sz="216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160"/>
              <a:buFont typeface="Arial"/>
              <a:buNone/>
            </a:pPr>
            <a:r>
              <a:t/>
            </a:r>
            <a:endParaRPr b="1" i="0" sz="216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160"/>
              <a:buFont typeface="Arial"/>
              <a:buNone/>
            </a:pPr>
            <a:r>
              <a:t/>
            </a:r>
            <a:endParaRPr b="1" i="0" sz="2160" u="none" cap="none" strike="noStrike">
              <a:solidFill>
                <a:schemeClr val="dk1"/>
              </a:solidFill>
              <a:latin typeface="Calibri"/>
              <a:ea typeface="Calibri"/>
              <a:cs typeface="Calibri"/>
              <a:sym typeface="Calibri"/>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71"/>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413" name="Google Shape;413;p71"/>
          <p:cNvSpPr txBox="1"/>
          <p:nvPr/>
        </p:nvSpPr>
        <p:spPr>
          <a:xfrm>
            <a:off x="2334402" y="303310"/>
            <a:ext cx="10425289" cy="5355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880" u="none" cap="none" strike="noStrike">
                <a:solidFill>
                  <a:srgbClr val="000000"/>
                </a:solidFill>
                <a:latin typeface="Arial"/>
                <a:ea typeface="Arial"/>
                <a:cs typeface="Arial"/>
                <a:sym typeface="Arial"/>
              </a:rPr>
              <a:t>What is an AIA?</a:t>
            </a:r>
            <a:endParaRPr/>
          </a:p>
        </p:txBody>
      </p:sp>
      <p:cxnSp>
        <p:nvCxnSpPr>
          <p:cNvPr id="414" name="Google Shape;414;p71"/>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415" name="Google Shape;415;p71"/>
          <p:cNvSpPr/>
          <p:nvPr/>
        </p:nvSpPr>
        <p:spPr>
          <a:xfrm>
            <a:off x="2472800" y="1602475"/>
            <a:ext cx="9684800" cy="60939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679" u="none" cap="none" strike="noStrike">
                <a:solidFill>
                  <a:srgbClr val="000000"/>
                </a:solidFill>
                <a:latin typeface="Arial"/>
                <a:ea typeface="Arial"/>
                <a:cs typeface="Arial"/>
                <a:sym typeface="Arial"/>
              </a:rPr>
              <a:t>What is an AIA?</a:t>
            </a:r>
            <a:r>
              <a:rPr b="0" i="0" lang="en-US" sz="1679" u="none" cap="none" strike="noStrike">
                <a:solidFill>
                  <a:srgbClr val="000000"/>
                </a:solidFill>
                <a:latin typeface="Arial"/>
                <a:ea typeface="Arial"/>
                <a:cs typeface="Arial"/>
                <a:sym typeface="Arial"/>
              </a:rPr>
              <a:t> An Algorithmic Impact Assessment is a tool for identifying the potential societal impacts of an algorithmic system </a:t>
            </a:r>
            <a:r>
              <a:rPr b="0" i="1" lang="en-US" sz="1679" u="none" cap="none" strike="noStrike">
                <a:solidFill>
                  <a:srgbClr val="000000"/>
                </a:solidFill>
                <a:latin typeface="Arial"/>
                <a:ea typeface="Arial"/>
                <a:cs typeface="Arial"/>
                <a:sym typeface="Arial"/>
              </a:rPr>
              <a:t>before</a:t>
            </a:r>
            <a:r>
              <a:rPr b="0" i="0" lang="en-US" sz="1679" u="none" cap="none" strike="noStrike">
                <a:solidFill>
                  <a:srgbClr val="000000"/>
                </a:solidFill>
                <a:latin typeface="Arial"/>
                <a:ea typeface="Arial"/>
                <a:cs typeface="Arial"/>
                <a:sym typeface="Arial"/>
              </a:rPr>
              <a:t> it’s launched.</a:t>
            </a:r>
            <a:endParaRPr/>
          </a:p>
        </p:txBody>
      </p:sp>
      <p:sp>
        <p:nvSpPr>
          <p:cNvPr id="416" name="Google Shape;416;p71"/>
          <p:cNvSpPr/>
          <p:nvPr/>
        </p:nvSpPr>
        <p:spPr>
          <a:xfrm>
            <a:off x="2575560" y="6493801"/>
            <a:ext cx="8316350" cy="8679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679" u="sng" cap="none" strike="noStrike">
                <a:solidFill>
                  <a:srgbClr val="000000"/>
                </a:solidFill>
                <a:latin typeface="Arial"/>
                <a:ea typeface="Arial"/>
                <a:cs typeface="Arial"/>
                <a:sym typeface="Arial"/>
                <a:hlinkClick r:id="rId3">
                  <a:extLst>
                    <a:ext uri="{A12FA001-AC4F-418D-AE19-62706E023703}">
                      <ahyp:hlinkClr val="tx"/>
                    </a:ext>
                  </a:extLst>
                </a:hlinkClick>
              </a:rPr>
              <a:t>https://www.hattusia.com/post/accountability-in-ai-algorithmic-impact-assessments-jenny-brennan-lara-groves</a:t>
            </a:r>
            <a:endParaRPr b="0" i="1" sz="1679"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
        <p:nvSpPr>
          <p:cNvPr id="417" name="Google Shape;417;p71"/>
          <p:cNvSpPr/>
          <p:nvPr/>
        </p:nvSpPr>
        <p:spPr>
          <a:xfrm>
            <a:off x="2472800" y="2662277"/>
            <a:ext cx="9178261" cy="267765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400" u="none" cap="none" strike="noStrike">
                <a:solidFill>
                  <a:srgbClr val="000000"/>
                </a:solidFill>
                <a:latin typeface="Arial"/>
                <a:ea typeface="Arial"/>
                <a:cs typeface="Arial"/>
                <a:sym typeface="Arial"/>
              </a:rPr>
              <a:t>AIAs are very much in the early stages of development, and as such there’s no standard methodology on how to put one together yet. However, there’s huge interest in tools like AIAs — they have so far been mostly proposed for public sector use, and there is already one ‘live’ example of an AIA tool being used in the Canadian government. So in these early stages, it’s important to consider the potential use-cases for AIAs.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72"/>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424" name="Google Shape;424;p72"/>
          <p:cNvSpPr txBox="1"/>
          <p:nvPr/>
        </p:nvSpPr>
        <p:spPr>
          <a:xfrm>
            <a:off x="2334402" y="303310"/>
            <a:ext cx="10425289"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400" u="none" cap="none" strike="noStrike">
                <a:solidFill>
                  <a:srgbClr val="000000"/>
                </a:solidFill>
                <a:latin typeface="Arial"/>
                <a:ea typeface="Arial"/>
                <a:cs typeface="Arial"/>
                <a:sym typeface="Arial"/>
              </a:rPr>
              <a:t>AN INSTITUTIONAL VIEW OF ALGORITHMIC IMPACT ASSESSMENTS</a:t>
            </a:r>
            <a:endParaRPr/>
          </a:p>
        </p:txBody>
      </p:sp>
      <p:cxnSp>
        <p:nvCxnSpPr>
          <p:cNvPr id="425" name="Google Shape;425;p72"/>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426" name="Google Shape;426;p7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solidFill>
                  <a:srgbClr val="888888"/>
                </a:solidFill>
                <a:latin typeface="Arial"/>
                <a:ea typeface="Arial"/>
                <a:cs typeface="Arial"/>
                <a:sym typeface="Arial"/>
              </a:rPr>
              <a:t>‹#›</a:t>
            </a:fld>
            <a:endParaRPr b="0" i="0" sz="1200" u="none" cap="none" strike="noStrike">
              <a:solidFill>
                <a:srgbClr val="888888"/>
              </a:solidFill>
              <a:latin typeface="Arial"/>
              <a:ea typeface="Arial"/>
              <a:cs typeface="Arial"/>
              <a:sym typeface="Arial"/>
            </a:endParaRPr>
          </a:p>
        </p:txBody>
      </p:sp>
      <p:sp>
        <p:nvSpPr>
          <p:cNvPr id="427" name="Google Shape;427;p72"/>
          <p:cNvSpPr/>
          <p:nvPr/>
        </p:nvSpPr>
        <p:spPr>
          <a:xfrm>
            <a:off x="2666046" y="1933989"/>
            <a:ext cx="9021506" cy="267765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800" u="none" cap="none" strike="noStrike">
                <a:solidFill>
                  <a:srgbClr val="000000"/>
                </a:solidFill>
                <a:latin typeface="Arial"/>
                <a:ea typeface="Arial"/>
                <a:cs typeface="Arial"/>
                <a:sym typeface="Arial"/>
              </a:rPr>
              <a:t>An Algorithmic Impact Assessment is a process in which the developer of an algorithmic system aims to anticipate, test, and investigate potential harms of the system before implementation; document</a:t>
            </a:r>
            <a:endParaRPr/>
          </a:p>
          <a:p>
            <a:pPr indent="0" lvl="0" marL="0" marR="0" rtl="0" algn="l">
              <a:lnSpc>
                <a:spcPct val="100000"/>
              </a:lnSpc>
              <a:spcBef>
                <a:spcPts val="0"/>
              </a:spcBef>
              <a:spcAft>
                <a:spcPts val="0"/>
              </a:spcAft>
              <a:buNone/>
            </a:pPr>
            <a:r>
              <a:rPr b="0" i="0" lang="en-US" sz="2800" u="none" cap="none" strike="noStrike">
                <a:solidFill>
                  <a:srgbClr val="000000"/>
                </a:solidFill>
                <a:latin typeface="Arial"/>
                <a:ea typeface="Arial"/>
                <a:cs typeface="Arial"/>
                <a:sym typeface="Arial"/>
              </a:rPr>
              <a:t>those findings; and then either publicize them or report them to a regulator.</a:t>
            </a:r>
            <a:endParaRPr/>
          </a:p>
        </p:txBody>
      </p:sp>
      <p:sp>
        <p:nvSpPr>
          <p:cNvPr id="428" name="Google Shape;428;p72"/>
          <p:cNvSpPr/>
          <p:nvPr/>
        </p:nvSpPr>
        <p:spPr>
          <a:xfrm>
            <a:off x="2666046" y="6471226"/>
            <a:ext cx="9021508" cy="94179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920" u="sng" cap="none" strike="noStrike">
                <a:solidFill>
                  <a:srgbClr val="000000"/>
                </a:solidFill>
                <a:latin typeface="Arial"/>
                <a:ea typeface="Arial"/>
                <a:cs typeface="Arial"/>
                <a:sym typeface="Arial"/>
                <a:hlinkClick r:id="rId3">
                  <a:extLst>
                    <a:ext uri="{A12FA001-AC4F-418D-AE19-62706E023703}">
                      <ahyp:hlinkClr val="tx"/>
                    </a:ext>
                  </a:extLst>
                </a:hlinkClick>
              </a:rPr>
              <a:t>https://jolt.law.harvard.edu/assets/articlePDFs/v35/Selbst-An-Institutional-View-of-Algorithmic-Impact-Assessments.pdf</a:t>
            </a:r>
            <a:endParaRPr b="0" i="0" sz="192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73"/>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435" name="Google Shape;435;p73"/>
          <p:cNvSpPr txBox="1"/>
          <p:nvPr/>
        </p:nvSpPr>
        <p:spPr>
          <a:xfrm>
            <a:off x="2334402" y="303310"/>
            <a:ext cx="10425289"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400" u="none" cap="none" strike="noStrike">
                <a:solidFill>
                  <a:srgbClr val="000000"/>
                </a:solidFill>
                <a:latin typeface="Arial"/>
                <a:ea typeface="Arial"/>
                <a:cs typeface="Arial"/>
                <a:sym typeface="Arial"/>
              </a:rPr>
              <a:t>Why we need AIA ????</a:t>
            </a:r>
            <a:endParaRPr/>
          </a:p>
        </p:txBody>
      </p:sp>
      <p:cxnSp>
        <p:nvCxnSpPr>
          <p:cNvPr id="436" name="Google Shape;436;p73"/>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437" name="Google Shape;437;p7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solidFill>
                  <a:srgbClr val="888888"/>
                </a:solidFill>
                <a:latin typeface="Arial"/>
                <a:ea typeface="Arial"/>
                <a:cs typeface="Arial"/>
                <a:sym typeface="Arial"/>
              </a:rPr>
              <a:t>‹#›</a:t>
            </a:fld>
            <a:endParaRPr b="0" i="0" sz="1200" u="none" cap="none" strike="noStrike">
              <a:solidFill>
                <a:srgbClr val="888888"/>
              </a:solidFill>
              <a:latin typeface="Arial"/>
              <a:ea typeface="Arial"/>
              <a:cs typeface="Arial"/>
              <a:sym typeface="Arial"/>
            </a:endParaRPr>
          </a:p>
        </p:txBody>
      </p:sp>
      <p:sp>
        <p:nvSpPr>
          <p:cNvPr id="438" name="Google Shape;438;p73"/>
          <p:cNvSpPr/>
          <p:nvPr/>
        </p:nvSpPr>
        <p:spPr>
          <a:xfrm>
            <a:off x="2666046" y="6471226"/>
            <a:ext cx="9021508" cy="94179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920" u="sng" cap="none" strike="noStrike">
                <a:solidFill>
                  <a:srgbClr val="000000"/>
                </a:solidFill>
                <a:latin typeface="Arial"/>
                <a:ea typeface="Arial"/>
                <a:cs typeface="Arial"/>
                <a:sym typeface="Arial"/>
                <a:hlinkClick r:id="rId3">
                  <a:extLst>
                    <a:ext uri="{A12FA001-AC4F-418D-AE19-62706E023703}">
                      <ahyp:hlinkClr val="tx"/>
                    </a:ext>
                  </a:extLst>
                </a:hlinkClick>
              </a:rPr>
              <a:t>https://jolt.law.harvard.edu/assets/articlePDFs/v35/Selbst-An-Institutional-View-of-Algorithmic-Impact-Assessments.pdf</a:t>
            </a:r>
            <a:endParaRPr b="0" i="0" sz="192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
        <p:nvSpPr>
          <p:cNvPr id="439" name="Google Shape;439;p73"/>
          <p:cNvSpPr/>
          <p:nvPr/>
        </p:nvSpPr>
        <p:spPr>
          <a:xfrm>
            <a:off x="2399347" y="1196880"/>
            <a:ext cx="9796554" cy="193899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000" u="none" cap="none" strike="noStrike">
                <a:solidFill>
                  <a:srgbClr val="000000"/>
                </a:solidFill>
                <a:latin typeface="Arial"/>
                <a:ea typeface="Arial"/>
                <a:cs typeface="Arial"/>
                <a:sym typeface="Arial"/>
              </a:rPr>
              <a:t>The precise mechanisms for the known algorithmic harms are not yet understood and the ways to prevent or mitigate the harms are not obvious</a:t>
            </a:r>
            <a:r>
              <a:rPr b="0" i="0" lang="en-US" sz="2000" u="none" cap="none" strike="noStrike">
                <a:solidFill>
                  <a:srgbClr val="000000"/>
                </a:solidFill>
                <a:latin typeface="Arial"/>
                <a:ea typeface="Arial"/>
                <a:cs typeface="Arial"/>
                <a:sym typeface="Arial"/>
              </a:rPr>
              <a:t>. </a:t>
            </a:r>
            <a:endParaRPr/>
          </a:p>
          <a:p>
            <a:pPr indent="0" lvl="0" marL="0" marR="0" rtl="0" algn="l">
              <a:lnSpc>
                <a:spcPct val="100000"/>
              </a:lnSpc>
              <a:spcBef>
                <a:spcPts val="0"/>
              </a:spcBef>
              <a:spcAft>
                <a:spcPts val="0"/>
              </a:spcAft>
              <a:buNone/>
            </a:pPr>
            <a:r>
              <a:rPr b="0" i="0" lang="en-US" sz="2000" u="none" cap="none" strike="noStrike">
                <a:solidFill>
                  <a:srgbClr val="000000"/>
                </a:solidFill>
                <a:latin typeface="Arial"/>
                <a:ea typeface="Arial"/>
                <a:cs typeface="Arial"/>
                <a:sym typeface="Arial"/>
              </a:rPr>
              <a:t>Perhaps one day more straightforward regulation of specific harmful mechanisms will be appropriate, but a regime of documentation and knowledge production is necessary before we can get to that point, and some forced introspection and disclosure on the part of the producers of the harms can help in the meantime</a:t>
            </a:r>
            <a:endParaRPr/>
          </a:p>
        </p:txBody>
      </p:sp>
      <p:sp>
        <p:nvSpPr>
          <p:cNvPr id="440" name="Google Shape;440;p73"/>
          <p:cNvSpPr/>
          <p:nvPr/>
        </p:nvSpPr>
        <p:spPr>
          <a:xfrm>
            <a:off x="2399347" y="3615818"/>
            <a:ext cx="9123468" cy="95410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800" u="none" cap="none" strike="noStrike">
                <a:solidFill>
                  <a:srgbClr val="000000"/>
                </a:solidFill>
                <a:latin typeface="Times New Roman"/>
                <a:ea typeface="Times New Roman"/>
                <a:cs typeface="Times New Roman"/>
                <a:sym typeface="Times New Roman"/>
              </a:rPr>
              <a:t>Three commonly discussed harms — </a:t>
            </a:r>
            <a:r>
              <a:rPr b="1" i="0" lang="en-US" sz="2800" u="none" cap="none" strike="noStrike">
                <a:solidFill>
                  <a:srgbClr val="000000"/>
                </a:solidFill>
                <a:latin typeface="Times New Roman"/>
                <a:ea typeface="Times New Roman"/>
                <a:cs typeface="Times New Roman"/>
                <a:sym typeface="Times New Roman"/>
              </a:rPr>
              <a:t>discrimination, procedural injustice, and physical injury. </a:t>
            </a:r>
            <a:endParaRPr b="1" i="0" sz="2800" u="none" cap="none" strike="noStrike">
              <a:solidFill>
                <a:srgbClr val="000000"/>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74"/>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447" name="Google Shape;447;p74"/>
          <p:cNvSpPr txBox="1"/>
          <p:nvPr/>
        </p:nvSpPr>
        <p:spPr>
          <a:xfrm>
            <a:off x="2334402" y="303310"/>
            <a:ext cx="10425289"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400" u="none" cap="none" strike="noStrike">
                <a:solidFill>
                  <a:srgbClr val="000000"/>
                </a:solidFill>
                <a:latin typeface="Arial"/>
                <a:ea typeface="Arial"/>
                <a:cs typeface="Arial"/>
                <a:sym typeface="Arial"/>
              </a:rPr>
              <a:t>The Discriminatory Hiring Algorithm</a:t>
            </a:r>
            <a:endParaRPr/>
          </a:p>
        </p:txBody>
      </p:sp>
      <p:cxnSp>
        <p:nvCxnSpPr>
          <p:cNvPr id="448" name="Google Shape;448;p74"/>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449" name="Google Shape;449;p7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solidFill>
                  <a:srgbClr val="888888"/>
                </a:solidFill>
                <a:latin typeface="Arial"/>
                <a:ea typeface="Arial"/>
                <a:cs typeface="Arial"/>
                <a:sym typeface="Arial"/>
              </a:rPr>
              <a:t>‹#›</a:t>
            </a:fld>
            <a:endParaRPr b="0" i="0" sz="1200" u="none" cap="none" strike="noStrike">
              <a:solidFill>
                <a:srgbClr val="888888"/>
              </a:solidFill>
              <a:latin typeface="Arial"/>
              <a:ea typeface="Arial"/>
              <a:cs typeface="Arial"/>
              <a:sym typeface="Arial"/>
            </a:endParaRPr>
          </a:p>
        </p:txBody>
      </p:sp>
      <p:sp>
        <p:nvSpPr>
          <p:cNvPr id="450" name="Google Shape;450;p74"/>
          <p:cNvSpPr/>
          <p:nvPr/>
        </p:nvSpPr>
        <p:spPr>
          <a:xfrm>
            <a:off x="2666046" y="6471226"/>
            <a:ext cx="9021508" cy="94179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920" u="sng" cap="none" strike="noStrike">
                <a:solidFill>
                  <a:srgbClr val="000000"/>
                </a:solidFill>
                <a:latin typeface="Arial"/>
                <a:ea typeface="Arial"/>
                <a:cs typeface="Arial"/>
                <a:sym typeface="Arial"/>
                <a:hlinkClick r:id="rId3">
                  <a:extLst>
                    <a:ext uri="{A12FA001-AC4F-418D-AE19-62706E023703}">
                      <ahyp:hlinkClr val="tx"/>
                    </a:ext>
                  </a:extLst>
                </a:hlinkClick>
              </a:rPr>
              <a:t>https://jolt.law.harvard.edu/assets/articlePDFs/v35/Selbst-An-Institutional-View-of-Algorithmic-Impact-Assessments.pdf</a:t>
            </a:r>
            <a:endParaRPr b="0" i="0" sz="192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
        <p:nvSpPr>
          <p:cNvPr id="451" name="Google Shape;451;p74"/>
          <p:cNvSpPr/>
          <p:nvPr/>
        </p:nvSpPr>
        <p:spPr>
          <a:xfrm>
            <a:off x="2456407" y="2286001"/>
            <a:ext cx="9796554" cy="267765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400" u="none" cap="none" strike="noStrike">
                <a:solidFill>
                  <a:srgbClr val="000000"/>
                </a:solidFill>
                <a:latin typeface="Arial"/>
                <a:ea typeface="Arial"/>
                <a:cs typeface="Arial"/>
                <a:sym typeface="Arial"/>
              </a:rPr>
              <a:t>Discrimination is easily the most recognized and discussed harm of algorithmic decision making. Biased results that harm members of protected classes are a concern wherever algorithms are used to allocate opportunities</a:t>
            </a:r>
            <a:endParaRPr/>
          </a:p>
          <a:p>
            <a:pPr indent="0" lvl="0" marL="0" marR="0" rtl="0" algn="l">
              <a:lnSpc>
                <a:spcPct val="100000"/>
              </a:lnSpc>
              <a:spcBef>
                <a:spcPts val="0"/>
              </a:spcBef>
              <a:spcAft>
                <a:spcPts val="0"/>
              </a:spcAft>
              <a:buNone/>
            </a:pPr>
            <a:r>
              <a:t/>
            </a:r>
            <a:endParaRPr b="0" i="0" sz="2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n-US" sz="2400" u="none" cap="none" strike="noStrike">
                <a:solidFill>
                  <a:srgbClr val="000000"/>
                </a:solidFill>
                <a:latin typeface="Arial"/>
                <a:ea typeface="Arial"/>
                <a:cs typeface="Arial"/>
                <a:sym typeface="Arial"/>
              </a:rPr>
              <a:t>Employment, Credit, Housing, policing, pre-trial detention and sentencing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75"/>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458" name="Google Shape;458;p75"/>
          <p:cNvSpPr txBox="1"/>
          <p:nvPr/>
        </p:nvSpPr>
        <p:spPr>
          <a:xfrm>
            <a:off x="2361093" y="303310"/>
            <a:ext cx="10425289"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400" u="none" cap="none" strike="noStrike">
                <a:solidFill>
                  <a:srgbClr val="000000"/>
                </a:solidFill>
                <a:latin typeface="Arial"/>
                <a:ea typeface="Arial"/>
                <a:cs typeface="Arial"/>
                <a:sym typeface="Arial"/>
              </a:rPr>
              <a:t>The Unexplained Loan Denial</a:t>
            </a:r>
            <a:endParaRPr/>
          </a:p>
        </p:txBody>
      </p:sp>
      <p:cxnSp>
        <p:nvCxnSpPr>
          <p:cNvPr id="459" name="Google Shape;459;p75"/>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460" name="Google Shape;460;p7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solidFill>
                  <a:srgbClr val="888888"/>
                </a:solidFill>
                <a:latin typeface="Arial"/>
                <a:ea typeface="Arial"/>
                <a:cs typeface="Arial"/>
                <a:sym typeface="Arial"/>
              </a:rPr>
              <a:t>‹#›</a:t>
            </a:fld>
            <a:endParaRPr b="0" i="0" sz="1200" u="none" cap="none" strike="noStrike">
              <a:solidFill>
                <a:srgbClr val="888888"/>
              </a:solidFill>
              <a:latin typeface="Arial"/>
              <a:ea typeface="Arial"/>
              <a:cs typeface="Arial"/>
              <a:sym typeface="Arial"/>
            </a:endParaRPr>
          </a:p>
        </p:txBody>
      </p:sp>
      <p:sp>
        <p:nvSpPr>
          <p:cNvPr id="461" name="Google Shape;461;p75"/>
          <p:cNvSpPr/>
          <p:nvPr/>
        </p:nvSpPr>
        <p:spPr>
          <a:xfrm>
            <a:off x="2666046" y="6471226"/>
            <a:ext cx="9021508" cy="94179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920" u="sng" cap="none" strike="noStrike">
                <a:solidFill>
                  <a:srgbClr val="000000"/>
                </a:solidFill>
                <a:latin typeface="Arial"/>
                <a:ea typeface="Arial"/>
                <a:cs typeface="Arial"/>
                <a:sym typeface="Arial"/>
                <a:hlinkClick r:id="rId3">
                  <a:extLst>
                    <a:ext uri="{A12FA001-AC4F-418D-AE19-62706E023703}">
                      <ahyp:hlinkClr val="tx"/>
                    </a:ext>
                  </a:extLst>
                </a:hlinkClick>
              </a:rPr>
              <a:t>https://jolt.law.harvard.edu/assets/articlePDFs/v35/Selbst-An-Institutional-View-of-Algorithmic-Impact-Assessments.pdf</a:t>
            </a:r>
            <a:endParaRPr b="0" i="0" sz="192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
        <p:nvSpPr>
          <p:cNvPr id="462" name="Google Shape;462;p75"/>
          <p:cNvSpPr/>
          <p:nvPr/>
        </p:nvSpPr>
        <p:spPr>
          <a:xfrm>
            <a:off x="2456407" y="1804695"/>
            <a:ext cx="9796554" cy="3508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679" u="none" cap="none" strike="noStrike">
                <a:solidFill>
                  <a:srgbClr val="000000"/>
                </a:solidFill>
                <a:latin typeface="Arial"/>
                <a:ea typeface="Arial"/>
                <a:cs typeface="Arial"/>
                <a:sym typeface="Arial"/>
              </a:rPr>
              <a:t>Algorithmic harm is the unexplained adverse result, the fate sealed by an inscrutable black box</a:t>
            </a:r>
            <a:endParaRPr/>
          </a:p>
        </p:txBody>
      </p:sp>
      <p:sp>
        <p:nvSpPr>
          <p:cNvPr id="463" name="Google Shape;463;p75"/>
          <p:cNvSpPr/>
          <p:nvPr/>
        </p:nvSpPr>
        <p:spPr>
          <a:xfrm>
            <a:off x="2361093" y="2911989"/>
            <a:ext cx="9796554" cy="156966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200" u="none" cap="none" strike="noStrike">
                <a:solidFill>
                  <a:srgbClr val="000000"/>
                </a:solidFill>
                <a:latin typeface="Arial"/>
                <a:ea typeface="Arial"/>
                <a:cs typeface="Arial"/>
                <a:sym typeface="Arial"/>
              </a:rPr>
              <a:t>The most frequent example is a denial of a loan, but other benefits, such as unemployment insurance or Medicaid disbursements, also fall into this category</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76"/>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470" name="Google Shape;470;p76"/>
          <p:cNvSpPr txBox="1"/>
          <p:nvPr/>
        </p:nvSpPr>
        <p:spPr>
          <a:xfrm>
            <a:off x="2361093" y="303310"/>
            <a:ext cx="10425289"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400" u="none" cap="none" strike="noStrike">
                <a:solidFill>
                  <a:srgbClr val="000000"/>
                </a:solidFill>
                <a:latin typeface="Arial"/>
                <a:ea typeface="Arial"/>
                <a:cs typeface="Arial"/>
                <a:sym typeface="Arial"/>
              </a:rPr>
              <a:t>The Unsafe Medical AI</a:t>
            </a:r>
            <a:endParaRPr/>
          </a:p>
        </p:txBody>
      </p:sp>
      <p:cxnSp>
        <p:nvCxnSpPr>
          <p:cNvPr id="471" name="Google Shape;471;p76"/>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472" name="Google Shape;472;p7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solidFill>
                  <a:srgbClr val="888888"/>
                </a:solidFill>
                <a:latin typeface="Arial"/>
                <a:ea typeface="Arial"/>
                <a:cs typeface="Arial"/>
                <a:sym typeface="Arial"/>
              </a:rPr>
              <a:t>‹#›</a:t>
            </a:fld>
            <a:endParaRPr b="0" i="0" sz="1200" u="none" cap="none" strike="noStrike">
              <a:solidFill>
                <a:srgbClr val="888888"/>
              </a:solidFill>
              <a:latin typeface="Arial"/>
              <a:ea typeface="Arial"/>
              <a:cs typeface="Arial"/>
              <a:sym typeface="Arial"/>
            </a:endParaRPr>
          </a:p>
        </p:txBody>
      </p:sp>
      <p:sp>
        <p:nvSpPr>
          <p:cNvPr id="473" name="Google Shape;473;p76"/>
          <p:cNvSpPr/>
          <p:nvPr/>
        </p:nvSpPr>
        <p:spPr>
          <a:xfrm>
            <a:off x="2666046" y="6471226"/>
            <a:ext cx="9021508" cy="94179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920" u="sng" cap="none" strike="noStrike">
                <a:solidFill>
                  <a:srgbClr val="000000"/>
                </a:solidFill>
                <a:latin typeface="Arial"/>
                <a:ea typeface="Arial"/>
                <a:cs typeface="Arial"/>
                <a:sym typeface="Arial"/>
                <a:hlinkClick r:id="rId3">
                  <a:extLst>
                    <a:ext uri="{A12FA001-AC4F-418D-AE19-62706E023703}">
                      <ahyp:hlinkClr val="tx"/>
                    </a:ext>
                  </a:extLst>
                </a:hlinkClick>
              </a:rPr>
              <a:t>https://jolt.law.harvard.edu/assets/articlePDFs/v35/Selbst-An-Institutional-View-of-Algorithmic-Impact-Assessments.pdf</a:t>
            </a:r>
            <a:endParaRPr b="0" i="0" sz="192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
        <p:nvSpPr>
          <p:cNvPr id="474" name="Google Shape;474;p76"/>
          <p:cNvSpPr/>
          <p:nvPr/>
        </p:nvSpPr>
        <p:spPr>
          <a:xfrm>
            <a:off x="2456407" y="2877382"/>
            <a:ext cx="9796554" cy="107721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200" u="none" cap="none" strike="noStrike">
                <a:solidFill>
                  <a:srgbClr val="000000"/>
                </a:solidFill>
                <a:latin typeface="Arial"/>
                <a:ea typeface="Arial"/>
                <a:cs typeface="Arial"/>
                <a:sym typeface="Arial"/>
              </a:rPr>
              <a:t>Use of AI in medical disease detection and the harm done if the diagnosis is wrong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77"/>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481" name="Google Shape;481;p77"/>
          <p:cNvSpPr txBox="1"/>
          <p:nvPr/>
        </p:nvSpPr>
        <p:spPr>
          <a:xfrm>
            <a:off x="2361093" y="303310"/>
            <a:ext cx="10425289"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400" u="none" cap="none" strike="noStrike">
                <a:solidFill>
                  <a:srgbClr val="000000"/>
                </a:solidFill>
                <a:latin typeface="Arial"/>
                <a:ea typeface="Arial"/>
                <a:cs typeface="Arial"/>
                <a:sym typeface="Arial"/>
              </a:rPr>
              <a:t>ALGORITHMIC IMPACT ASSESSMENTS</a:t>
            </a:r>
            <a:endParaRPr/>
          </a:p>
        </p:txBody>
      </p:sp>
      <p:cxnSp>
        <p:nvCxnSpPr>
          <p:cNvPr id="482" name="Google Shape;482;p77"/>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483" name="Google Shape;483;p7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solidFill>
                  <a:srgbClr val="888888"/>
                </a:solidFill>
                <a:latin typeface="Arial"/>
                <a:ea typeface="Arial"/>
                <a:cs typeface="Arial"/>
                <a:sym typeface="Arial"/>
              </a:rPr>
              <a:t>‹#›</a:t>
            </a:fld>
            <a:endParaRPr b="0" i="0" sz="1200" u="none" cap="none" strike="noStrike">
              <a:solidFill>
                <a:srgbClr val="888888"/>
              </a:solidFill>
              <a:latin typeface="Arial"/>
              <a:ea typeface="Arial"/>
              <a:cs typeface="Arial"/>
              <a:sym typeface="Arial"/>
            </a:endParaRPr>
          </a:p>
        </p:txBody>
      </p:sp>
      <p:sp>
        <p:nvSpPr>
          <p:cNvPr id="484" name="Google Shape;484;p77"/>
          <p:cNvSpPr/>
          <p:nvPr/>
        </p:nvSpPr>
        <p:spPr>
          <a:xfrm>
            <a:off x="2666046" y="6471226"/>
            <a:ext cx="9021508" cy="94179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920" u="sng" cap="none" strike="noStrike">
                <a:solidFill>
                  <a:srgbClr val="000000"/>
                </a:solidFill>
                <a:latin typeface="Arial"/>
                <a:ea typeface="Arial"/>
                <a:cs typeface="Arial"/>
                <a:sym typeface="Arial"/>
                <a:hlinkClick r:id="rId3">
                  <a:extLst>
                    <a:ext uri="{A12FA001-AC4F-418D-AE19-62706E023703}">
                      <ahyp:hlinkClr val="tx"/>
                    </a:ext>
                  </a:extLst>
                </a:hlinkClick>
              </a:rPr>
              <a:t>https://jolt.law.harvard.edu/assets/articlePDFs/v35/Selbst-An-Institutional-View-of-Algorithmic-Impact-Assessments.pdf</a:t>
            </a:r>
            <a:endParaRPr b="0" i="0" sz="192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
        <p:nvSpPr>
          <p:cNvPr id="485" name="Google Shape;485;p77"/>
          <p:cNvSpPr/>
          <p:nvPr/>
        </p:nvSpPr>
        <p:spPr>
          <a:xfrm>
            <a:off x="2456407" y="1528143"/>
            <a:ext cx="9796554" cy="138499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679" u="none" cap="none" strike="noStrike">
                <a:solidFill>
                  <a:srgbClr val="000000"/>
                </a:solidFill>
                <a:latin typeface="Arial"/>
                <a:ea typeface="Arial"/>
                <a:cs typeface="Arial"/>
                <a:sym typeface="Arial"/>
              </a:rPr>
              <a:t>AIA impact assessment fall into three models:</a:t>
            </a:r>
            <a:endParaRPr/>
          </a:p>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a:p>
            <a:pPr indent="-411480" lvl="0" marL="411480" marR="0" rtl="0" algn="l">
              <a:lnSpc>
                <a:spcPct val="100000"/>
              </a:lnSpc>
              <a:spcBef>
                <a:spcPts val="0"/>
              </a:spcBef>
              <a:spcAft>
                <a:spcPts val="0"/>
              </a:spcAft>
              <a:buClr>
                <a:srgbClr val="000000"/>
              </a:buClr>
              <a:buSzPts val="1679"/>
              <a:buFont typeface="Arial"/>
              <a:buAutoNum type="arabicPeriod"/>
            </a:pPr>
            <a:r>
              <a:rPr b="0" i="0" lang="en-US" sz="1679" u="none" cap="none" strike="noStrike">
                <a:solidFill>
                  <a:srgbClr val="000000"/>
                </a:solidFill>
                <a:latin typeface="Arial"/>
                <a:ea typeface="Arial"/>
                <a:cs typeface="Arial"/>
                <a:sym typeface="Arial"/>
              </a:rPr>
              <a:t>Models based on NEPA </a:t>
            </a:r>
            <a:endParaRPr/>
          </a:p>
          <a:p>
            <a:pPr indent="-411480" lvl="0" marL="411480" marR="0" rtl="0" algn="l">
              <a:lnSpc>
                <a:spcPct val="100000"/>
              </a:lnSpc>
              <a:spcBef>
                <a:spcPts val="0"/>
              </a:spcBef>
              <a:spcAft>
                <a:spcPts val="0"/>
              </a:spcAft>
              <a:buClr>
                <a:srgbClr val="000000"/>
              </a:buClr>
              <a:buSzPts val="1679"/>
              <a:buFont typeface="Arial"/>
              <a:buAutoNum type="arabicPeriod"/>
            </a:pPr>
            <a:r>
              <a:rPr b="0" i="0" lang="en-US" sz="1679" u="none" cap="none" strike="noStrike">
                <a:solidFill>
                  <a:srgbClr val="000000"/>
                </a:solidFill>
                <a:latin typeface="Arial"/>
                <a:ea typeface="Arial"/>
                <a:cs typeface="Arial"/>
                <a:sym typeface="Arial"/>
              </a:rPr>
              <a:t>Models based on the GDPR’s DPIA </a:t>
            </a:r>
            <a:endParaRPr/>
          </a:p>
          <a:p>
            <a:pPr indent="-411480" lvl="0" marL="411480" marR="0" rtl="0" algn="l">
              <a:lnSpc>
                <a:spcPct val="100000"/>
              </a:lnSpc>
              <a:spcBef>
                <a:spcPts val="0"/>
              </a:spcBef>
              <a:spcAft>
                <a:spcPts val="0"/>
              </a:spcAft>
              <a:buClr>
                <a:srgbClr val="000000"/>
              </a:buClr>
              <a:buSzPts val="1679"/>
              <a:buFont typeface="Arial"/>
              <a:buAutoNum type="arabicPeriod"/>
            </a:pPr>
            <a:r>
              <a:rPr b="0" i="0" lang="en-US" sz="1679" u="none" cap="none" strike="noStrike">
                <a:solidFill>
                  <a:srgbClr val="000000"/>
                </a:solidFill>
                <a:latin typeface="Arial"/>
                <a:ea typeface="Arial"/>
                <a:cs typeface="Arial"/>
                <a:sym typeface="Arial"/>
              </a:rPr>
              <a:t>Questionnaire models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78"/>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492" name="Google Shape;492;p78"/>
          <p:cNvSpPr txBox="1"/>
          <p:nvPr/>
        </p:nvSpPr>
        <p:spPr>
          <a:xfrm>
            <a:off x="2361093" y="303310"/>
            <a:ext cx="10425289"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400" u="none" cap="none" strike="noStrike">
                <a:solidFill>
                  <a:srgbClr val="000000"/>
                </a:solidFill>
                <a:latin typeface="Arial"/>
                <a:ea typeface="Arial"/>
                <a:cs typeface="Arial"/>
                <a:sym typeface="Arial"/>
              </a:rPr>
              <a:t>ALGORITHMIC IMPACT ASSESSMENTS- NEPA </a:t>
            </a:r>
            <a:endParaRPr/>
          </a:p>
        </p:txBody>
      </p:sp>
      <p:cxnSp>
        <p:nvCxnSpPr>
          <p:cNvPr id="493" name="Google Shape;493;p78"/>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494" name="Google Shape;494;p7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solidFill>
                  <a:srgbClr val="888888"/>
                </a:solidFill>
                <a:latin typeface="Arial"/>
                <a:ea typeface="Arial"/>
                <a:cs typeface="Arial"/>
                <a:sym typeface="Arial"/>
              </a:rPr>
              <a:t>‹#›</a:t>
            </a:fld>
            <a:endParaRPr b="0" i="0" sz="1200" u="none" cap="none" strike="noStrike">
              <a:solidFill>
                <a:srgbClr val="888888"/>
              </a:solidFill>
              <a:latin typeface="Arial"/>
              <a:ea typeface="Arial"/>
              <a:cs typeface="Arial"/>
              <a:sym typeface="Arial"/>
            </a:endParaRPr>
          </a:p>
        </p:txBody>
      </p:sp>
      <p:sp>
        <p:nvSpPr>
          <p:cNvPr id="495" name="Google Shape;495;p78"/>
          <p:cNvSpPr/>
          <p:nvPr/>
        </p:nvSpPr>
        <p:spPr>
          <a:xfrm>
            <a:off x="2666046" y="6471226"/>
            <a:ext cx="9021508" cy="94179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920" u="sng" cap="none" strike="noStrike">
                <a:solidFill>
                  <a:srgbClr val="000000"/>
                </a:solidFill>
                <a:latin typeface="Arial"/>
                <a:ea typeface="Arial"/>
                <a:cs typeface="Arial"/>
                <a:sym typeface="Arial"/>
                <a:hlinkClick r:id="rId3">
                  <a:extLst>
                    <a:ext uri="{A12FA001-AC4F-418D-AE19-62706E023703}">
                      <ahyp:hlinkClr val="tx"/>
                    </a:ext>
                  </a:extLst>
                </a:hlinkClick>
              </a:rPr>
              <a:t>https://jolt.law.harvard.edu/assets/articlePDFs/v35/Selbst-An-Institutional-View-of-Algorithmic-Impact-Assessments.pdf</a:t>
            </a:r>
            <a:endParaRPr b="0" i="0" sz="192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
        <p:nvSpPr>
          <p:cNvPr id="496" name="Google Shape;496;p78"/>
          <p:cNvSpPr/>
          <p:nvPr/>
        </p:nvSpPr>
        <p:spPr>
          <a:xfrm>
            <a:off x="2509443" y="942403"/>
            <a:ext cx="9686458" cy="60939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679" u="none" cap="none" strike="noStrike">
                <a:solidFill>
                  <a:srgbClr val="000000"/>
                </a:solidFill>
                <a:latin typeface="Arial"/>
                <a:ea typeface="Arial"/>
                <a:cs typeface="Arial"/>
                <a:sym typeface="Arial"/>
              </a:rPr>
              <a:t>The National Environmental Policy Act is a United States environmental law that promotes the enhancement of the environment and established the President's Council on Environmental Quality</a:t>
            </a:r>
            <a:endParaRPr/>
          </a:p>
        </p:txBody>
      </p:sp>
      <p:sp>
        <p:nvSpPr>
          <p:cNvPr id="497" name="Google Shape;497;p78"/>
          <p:cNvSpPr/>
          <p:nvPr/>
        </p:nvSpPr>
        <p:spPr>
          <a:xfrm>
            <a:off x="2487859" y="2598884"/>
            <a:ext cx="9199694" cy="164352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679" u="none" cap="none" strike="noStrike">
                <a:solidFill>
                  <a:srgbClr val="000000"/>
                </a:solidFill>
                <a:latin typeface="Times New Roman"/>
                <a:ea typeface="Times New Roman"/>
                <a:cs typeface="Times New Roman"/>
                <a:sym typeface="Times New Roman"/>
              </a:rPr>
              <a:t>The NEPA model implies a highly detailed impact assessment, potentially running to hundreds of pages.</a:t>
            </a:r>
            <a:r>
              <a:rPr b="0" i="0" lang="en-US" sz="960" u="none" cap="none" strike="noStrike">
                <a:solidFill>
                  <a:srgbClr val="000000"/>
                </a:solidFill>
                <a:latin typeface="Times New Roman"/>
                <a:ea typeface="Times New Roman"/>
                <a:cs typeface="Times New Roman"/>
                <a:sym typeface="Times New Roman"/>
              </a:rPr>
              <a:t> </a:t>
            </a:r>
            <a:r>
              <a:rPr b="0" i="0" lang="en-US" sz="1679" u="none" cap="none" strike="noStrike">
                <a:solidFill>
                  <a:srgbClr val="000000"/>
                </a:solidFill>
                <a:latin typeface="Times New Roman"/>
                <a:ea typeface="Times New Roman"/>
                <a:cs typeface="Times New Roman"/>
                <a:sym typeface="Times New Roman"/>
              </a:rPr>
              <a:t>It demands thorough answers to </a:t>
            </a:r>
            <a:r>
              <a:rPr b="1" i="0" lang="en-US" sz="1679" u="none" cap="none" strike="noStrike">
                <a:solidFill>
                  <a:srgbClr val="000000"/>
                </a:solidFill>
                <a:latin typeface="Times New Roman"/>
                <a:ea typeface="Times New Roman"/>
                <a:cs typeface="Times New Roman"/>
                <a:sym typeface="Times New Roman"/>
              </a:rPr>
              <a:t>open-ended questions that explain the design process.</a:t>
            </a:r>
            <a:r>
              <a:rPr b="1" i="0" lang="en-US" sz="960" u="none" cap="none" strike="noStrike">
                <a:solidFill>
                  <a:srgbClr val="000000"/>
                </a:solidFill>
                <a:latin typeface="Times New Roman"/>
                <a:ea typeface="Times New Roman"/>
                <a:cs typeface="Times New Roman"/>
                <a:sym typeface="Times New Roman"/>
              </a:rPr>
              <a:t> </a:t>
            </a:r>
            <a:r>
              <a:rPr b="0" i="0" lang="en-US" sz="1679" u="none" cap="none" strike="noStrike">
                <a:solidFill>
                  <a:srgbClr val="000000"/>
                </a:solidFill>
                <a:latin typeface="Times New Roman"/>
                <a:ea typeface="Times New Roman"/>
                <a:cs typeface="Times New Roman"/>
                <a:sym typeface="Times New Roman"/>
              </a:rPr>
              <a:t>Other features of the NEPA model are transparency and public participation via a notice and comment framework.</a:t>
            </a:r>
            <a:r>
              <a:rPr b="0" i="0" lang="en-US" sz="960" u="none" cap="none" strike="noStrike">
                <a:solidFill>
                  <a:srgbClr val="000000"/>
                </a:solidFill>
                <a:latin typeface="Times New Roman"/>
                <a:ea typeface="Times New Roman"/>
                <a:cs typeface="Times New Roman"/>
                <a:sym typeface="Times New Roman"/>
              </a:rPr>
              <a:t> </a:t>
            </a:r>
            <a:r>
              <a:rPr b="0" i="0" lang="en-US" sz="1679" u="none" cap="none" strike="noStrike">
                <a:solidFill>
                  <a:srgbClr val="000000"/>
                </a:solidFill>
                <a:latin typeface="Times New Roman"/>
                <a:ea typeface="Times New Roman"/>
                <a:cs typeface="Times New Roman"/>
                <a:sym typeface="Times New Roman"/>
              </a:rPr>
              <a:t>Be-cause transparency, and specifically notice and comment frameworks, are part of the regulation that is usually applied to the public sector in the United States, it is perhaps not surprising that these proposals tend to focus on the public sector, rather than the private sector. </a:t>
            </a:r>
            <a:endParaRPr b="0" i="0" sz="1679" u="none" cap="none" strike="noStrike">
              <a:solidFill>
                <a:srgbClr val="000000"/>
              </a:solidFill>
              <a:latin typeface="Arial"/>
              <a:ea typeface="Arial"/>
              <a:cs typeface="Arial"/>
              <a:sym typeface="Aria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79"/>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504" name="Google Shape;504;p79"/>
          <p:cNvSpPr txBox="1"/>
          <p:nvPr/>
        </p:nvSpPr>
        <p:spPr>
          <a:xfrm>
            <a:off x="2361093" y="303310"/>
            <a:ext cx="10425289"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400" u="none" cap="none" strike="noStrike">
                <a:solidFill>
                  <a:srgbClr val="000000"/>
                </a:solidFill>
                <a:latin typeface="Arial"/>
                <a:ea typeface="Arial"/>
                <a:cs typeface="Arial"/>
                <a:sym typeface="Arial"/>
              </a:rPr>
              <a:t>ALGORITHMIC IMPACT ASSESSMENTS- GDPR/DPIA</a:t>
            </a:r>
            <a:endParaRPr/>
          </a:p>
        </p:txBody>
      </p:sp>
      <p:cxnSp>
        <p:nvCxnSpPr>
          <p:cNvPr id="505" name="Google Shape;505;p79"/>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506" name="Google Shape;506;p79"/>
          <p:cNvSpPr/>
          <p:nvPr/>
        </p:nvSpPr>
        <p:spPr>
          <a:xfrm>
            <a:off x="2399348" y="6988290"/>
            <a:ext cx="9021508" cy="94179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920" u="sng" cap="none" strike="noStrike">
                <a:solidFill>
                  <a:srgbClr val="000000"/>
                </a:solidFill>
                <a:latin typeface="Arial"/>
                <a:ea typeface="Arial"/>
                <a:cs typeface="Arial"/>
                <a:sym typeface="Arial"/>
                <a:hlinkClick r:id="rId3">
                  <a:extLst>
                    <a:ext uri="{A12FA001-AC4F-418D-AE19-62706E023703}">
                      <ahyp:hlinkClr val="tx"/>
                    </a:ext>
                  </a:extLst>
                </a:hlinkClick>
              </a:rPr>
              <a:t>https://jolt.law.harvard.edu/assets/articlePDFs/v35/Selbst-An-Institutional-View-of-Algorithmic-Impact-Assessments.pdf</a:t>
            </a:r>
            <a:endParaRPr b="0" i="0" sz="192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
        <p:nvSpPr>
          <p:cNvPr id="507" name="Google Shape;507;p79"/>
          <p:cNvSpPr/>
          <p:nvPr/>
        </p:nvSpPr>
        <p:spPr>
          <a:xfrm>
            <a:off x="2399347" y="1041638"/>
            <a:ext cx="9199694" cy="8679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679" u="none" cap="none" strike="noStrike">
                <a:solidFill>
                  <a:srgbClr val="000000"/>
                </a:solidFill>
                <a:latin typeface="Arial"/>
                <a:ea typeface="Arial"/>
                <a:cs typeface="Arial"/>
                <a:sym typeface="Arial"/>
              </a:rPr>
              <a:t>AIA draws on European data protection law. Article 35 of the GDPR requires companies to perform DPIAs whenever data processing “is likely to result in a high risk to the rights and freedoms of natural persons.</a:t>
            </a:r>
            <a:endParaRPr/>
          </a:p>
        </p:txBody>
      </p:sp>
      <p:sp>
        <p:nvSpPr>
          <p:cNvPr id="508" name="Google Shape;508;p79"/>
          <p:cNvSpPr/>
          <p:nvPr/>
        </p:nvSpPr>
        <p:spPr>
          <a:xfrm>
            <a:off x="2399347" y="2149635"/>
            <a:ext cx="9853613" cy="3083921"/>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000000"/>
              </a:buClr>
              <a:buSzPts val="1679"/>
              <a:buFont typeface="Arial"/>
              <a:buChar char="•"/>
            </a:pPr>
            <a:r>
              <a:rPr b="0" i="0" lang="en-US" sz="1679" u="none" cap="none" strike="noStrike">
                <a:solidFill>
                  <a:srgbClr val="000000"/>
                </a:solidFill>
                <a:latin typeface="Times New Roman"/>
                <a:ea typeface="Times New Roman"/>
                <a:cs typeface="Times New Roman"/>
                <a:sym typeface="Times New Roman"/>
              </a:rPr>
              <a:t>The DPIA envisions a similarly expansive scope of work to the NEPA model, including a “systematic description” of the processing, justifications, and plans for mitigation.</a:t>
            </a:r>
            <a:endParaRPr b="0" i="0" sz="960" u="none" cap="none" strike="noStrike">
              <a:solidFill>
                <a:srgbClr val="000000"/>
              </a:solidFill>
              <a:latin typeface="Times New Roman"/>
              <a:ea typeface="Times New Roman"/>
              <a:cs typeface="Times New Roman"/>
              <a:sym typeface="Times New Roman"/>
            </a:endParaRPr>
          </a:p>
          <a:p>
            <a:pPr indent="-144780" lvl="0" marL="205740" marR="0" rtl="0" algn="l">
              <a:lnSpc>
                <a:spcPct val="100000"/>
              </a:lnSpc>
              <a:spcBef>
                <a:spcPts val="0"/>
              </a:spcBef>
              <a:spcAft>
                <a:spcPts val="0"/>
              </a:spcAft>
              <a:buClr>
                <a:srgbClr val="000000"/>
              </a:buClr>
              <a:buSzPts val="960"/>
              <a:buFont typeface="Arial"/>
              <a:buNone/>
            </a:pPr>
            <a:r>
              <a:t/>
            </a:r>
            <a:endParaRPr b="0" i="0" sz="960" u="none" cap="none" strike="noStrike">
              <a:solidFill>
                <a:srgbClr val="000000"/>
              </a:solidFill>
              <a:latin typeface="Times New Roman"/>
              <a:ea typeface="Times New Roman"/>
              <a:cs typeface="Times New Roman"/>
              <a:sym typeface="Times New Roman"/>
            </a:endParaRPr>
          </a:p>
          <a:p>
            <a:pPr indent="-342900" lvl="0" marL="342900" marR="0" rtl="0" algn="l">
              <a:lnSpc>
                <a:spcPct val="100000"/>
              </a:lnSpc>
              <a:spcBef>
                <a:spcPts val="0"/>
              </a:spcBef>
              <a:spcAft>
                <a:spcPts val="0"/>
              </a:spcAft>
              <a:buClr>
                <a:srgbClr val="000000"/>
              </a:buClr>
              <a:buSzPts val="1679"/>
              <a:buFont typeface="Arial"/>
              <a:buChar char="•"/>
            </a:pPr>
            <a:r>
              <a:rPr b="0" i="0" lang="en-US" sz="1679" u="none" cap="none" strike="noStrike">
                <a:solidFill>
                  <a:srgbClr val="000000"/>
                </a:solidFill>
                <a:latin typeface="Times New Roman"/>
                <a:ea typeface="Times New Roman"/>
                <a:cs typeface="Times New Roman"/>
                <a:sym typeface="Times New Roman"/>
              </a:rPr>
              <a:t>One difference from the NEPA approach is that there is no explicit requirement to describe all the reasonable and rejected choices. The only requirement is to sys-tematically evaluate the actual program that is to go forward. </a:t>
            </a:r>
            <a:endParaRPr/>
          </a:p>
          <a:p>
            <a:pPr indent="-236220" lvl="0" marL="342900" marR="0" rtl="0" algn="l">
              <a:lnSpc>
                <a:spcPct val="100000"/>
              </a:lnSpc>
              <a:spcBef>
                <a:spcPts val="0"/>
              </a:spcBef>
              <a:spcAft>
                <a:spcPts val="0"/>
              </a:spcAft>
              <a:buClr>
                <a:srgbClr val="000000"/>
              </a:buClr>
              <a:buSzPts val="1680"/>
              <a:buFont typeface="Arial"/>
              <a:buNone/>
            </a:pPr>
            <a:r>
              <a:t/>
            </a:r>
            <a:endParaRPr b="0" i="0" sz="1679" u="none" cap="none" strike="noStrike">
              <a:solidFill>
                <a:srgbClr val="000000"/>
              </a:solidFill>
              <a:latin typeface="Times New Roman"/>
              <a:ea typeface="Times New Roman"/>
              <a:cs typeface="Times New Roman"/>
              <a:sym typeface="Times New Roman"/>
            </a:endParaRPr>
          </a:p>
          <a:p>
            <a:pPr indent="-342900" lvl="0" marL="342900" marR="0" rtl="0" algn="l">
              <a:lnSpc>
                <a:spcPct val="100000"/>
              </a:lnSpc>
              <a:spcBef>
                <a:spcPts val="0"/>
              </a:spcBef>
              <a:spcAft>
                <a:spcPts val="0"/>
              </a:spcAft>
              <a:buClr>
                <a:srgbClr val="000000"/>
              </a:buClr>
              <a:buSzPts val="1679"/>
              <a:buFont typeface="Arial"/>
              <a:buChar char="•"/>
            </a:pPr>
            <a:r>
              <a:rPr b="0" i="0" lang="en-US" sz="1679" u="none" cap="none" strike="noStrike">
                <a:solidFill>
                  <a:srgbClr val="000000"/>
                </a:solidFill>
                <a:latin typeface="Times New Roman"/>
                <a:ea typeface="Times New Roman"/>
                <a:cs typeface="Times New Roman"/>
                <a:sym typeface="Times New Roman"/>
              </a:rPr>
              <a:t>In practice, however, the requirement to show all the “measures envisaged” to mitigate dangers might be broad enough to encompass the same idea.</a:t>
            </a:r>
            <a:r>
              <a:rPr b="0" i="0" lang="en-US" sz="960" u="none" cap="none" strike="noStrike">
                <a:solidFill>
                  <a:srgbClr val="000000"/>
                </a:solidFill>
                <a:latin typeface="Times New Roman"/>
                <a:ea typeface="Times New Roman"/>
                <a:cs typeface="Times New Roman"/>
                <a:sym typeface="Times New Roman"/>
              </a:rPr>
              <a:t>122 </a:t>
            </a:r>
            <a:r>
              <a:rPr b="0" i="0" lang="en-US" sz="1679" u="none" cap="none" strike="noStrike">
                <a:solidFill>
                  <a:srgbClr val="000000"/>
                </a:solidFill>
                <a:latin typeface="Times New Roman"/>
                <a:ea typeface="Times New Roman"/>
                <a:cs typeface="Times New Roman"/>
                <a:sym typeface="Times New Roman"/>
              </a:rPr>
              <a:t>The most significant difference is in transparency. </a:t>
            </a:r>
            <a:endParaRPr/>
          </a:p>
          <a:p>
            <a:pPr indent="-236220" lvl="0" marL="342900" marR="0" rtl="0" algn="l">
              <a:lnSpc>
                <a:spcPct val="100000"/>
              </a:lnSpc>
              <a:spcBef>
                <a:spcPts val="0"/>
              </a:spcBef>
              <a:spcAft>
                <a:spcPts val="0"/>
              </a:spcAft>
              <a:buClr>
                <a:srgbClr val="000000"/>
              </a:buClr>
              <a:buSzPts val="1680"/>
              <a:buFont typeface="Arial"/>
              <a:buNone/>
            </a:pPr>
            <a:r>
              <a:t/>
            </a:r>
            <a:endParaRPr b="0" i="0" sz="1679" u="none" cap="none" strike="noStrike">
              <a:solidFill>
                <a:srgbClr val="000000"/>
              </a:solidFill>
              <a:latin typeface="Times New Roman"/>
              <a:ea typeface="Times New Roman"/>
              <a:cs typeface="Times New Roman"/>
              <a:sym typeface="Times New Roman"/>
            </a:endParaRPr>
          </a:p>
          <a:p>
            <a:pPr indent="-342900" lvl="0" marL="342900" marR="0" rtl="0" algn="l">
              <a:lnSpc>
                <a:spcPct val="100000"/>
              </a:lnSpc>
              <a:spcBef>
                <a:spcPts val="0"/>
              </a:spcBef>
              <a:spcAft>
                <a:spcPts val="0"/>
              </a:spcAft>
              <a:buClr>
                <a:srgbClr val="000000"/>
              </a:buClr>
              <a:buSzPts val="1679"/>
              <a:buFont typeface="Arial"/>
              <a:buChar char="•"/>
            </a:pPr>
            <a:r>
              <a:rPr b="0" i="0" lang="en-US" sz="1679" u="none" cap="none" strike="noStrike">
                <a:solidFill>
                  <a:srgbClr val="000000"/>
                </a:solidFill>
                <a:latin typeface="Times New Roman"/>
                <a:ea typeface="Times New Roman"/>
                <a:cs typeface="Times New Roman"/>
                <a:sym typeface="Times New Roman"/>
              </a:rPr>
              <a:t>Although the official guidance on DPIAs recommends making a summary of the DPIA public, publication — of even a summary — is not re-quired.</a:t>
            </a:r>
            <a:r>
              <a:rPr b="0" i="0" lang="en-US" sz="960" u="none" cap="none" strike="noStrike">
                <a:solidFill>
                  <a:srgbClr val="000000"/>
                </a:solidFill>
                <a:latin typeface="Times New Roman"/>
                <a:ea typeface="Times New Roman"/>
                <a:cs typeface="Times New Roman"/>
                <a:sym typeface="Times New Roman"/>
              </a:rPr>
              <a:t>123 </a:t>
            </a:r>
            <a:r>
              <a:rPr b="0" i="0" lang="en-US" sz="1679" u="none" cap="none" strike="noStrike">
                <a:solidFill>
                  <a:srgbClr val="000000"/>
                </a:solidFill>
                <a:latin typeface="Times New Roman"/>
                <a:ea typeface="Times New Roman"/>
                <a:cs typeface="Times New Roman"/>
                <a:sym typeface="Times New Roman"/>
              </a:rPr>
              <a:t>Instead DPIAs are performed in collaboration with member </a:t>
            </a:r>
            <a:endParaRPr b="0" i="0" sz="1679" u="none" cap="none" strike="noStrike">
              <a:solidFill>
                <a:srgbClr val="000000"/>
              </a:solidFill>
              <a:latin typeface="Arial"/>
              <a:ea typeface="Arial"/>
              <a:cs typeface="Arial"/>
              <a:sym typeface="Aria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p80"/>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515" name="Google Shape;515;p80"/>
          <p:cNvSpPr txBox="1"/>
          <p:nvPr/>
        </p:nvSpPr>
        <p:spPr>
          <a:xfrm>
            <a:off x="2361093" y="303310"/>
            <a:ext cx="10425289"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400" u="none" cap="none" strike="noStrike">
                <a:solidFill>
                  <a:srgbClr val="000000"/>
                </a:solidFill>
                <a:latin typeface="Arial"/>
                <a:ea typeface="Arial"/>
                <a:cs typeface="Arial"/>
                <a:sym typeface="Arial"/>
              </a:rPr>
              <a:t>ALGORITHMIC IMPACT ASSESSMENTS- Questionnaire Based</a:t>
            </a:r>
            <a:endParaRPr/>
          </a:p>
        </p:txBody>
      </p:sp>
      <p:cxnSp>
        <p:nvCxnSpPr>
          <p:cNvPr id="516" name="Google Shape;516;p80"/>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517" name="Google Shape;517;p80"/>
          <p:cNvSpPr/>
          <p:nvPr/>
        </p:nvSpPr>
        <p:spPr>
          <a:xfrm>
            <a:off x="2399348" y="6988290"/>
            <a:ext cx="9021508" cy="94179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920" u="sng" cap="none" strike="noStrike">
                <a:solidFill>
                  <a:srgbClr val="000000"/>
                </a:solidFill>
                <a:latin typeface="Arial"/>
                <a:ea typeface="Arial"/>
                <a:cs typeface="Arial"/>
                <a:sym typeface="Arial"/>
                <a:hlinkClick r:id="rId3">
                  <a:extLst>
                    <a:ext uri="{A12FA001-AC4F-418D-AE19-62706E023703}">
                      <ahyp:hlinkClr val="tx"/>
                    </a:ext>
                  </a:extLst>
                </a:hlinkClick>
              </a:rPr>
              <a:t>https://jolt.law.harvard.edu/assets/articlePDFs/v35/Selbst-An-Institutional-View-of-Algorithmic-Impact-Assessments.pdf</a:t>
            </a:r>
            <a:endParaRPr b="0" i="0" sz="192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
        <p:nvSpPr>
          <p:cNvPr id="518" name="Google Shape;518;p80"/>
          <p:cNvSpPr/>
          <p:nvPr/>
        </p:nvSpPr>
        <p:spPr>
          <a:xfrm>
            <a:off x="2160091" y="956855"/>
            <a:ext cx="9853613" cy="1126462"/>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000000"/>
              </a:buClr>
              <a:buSzPts val="1679"/>
              <a:buFont typeface="Arial"/>
              <a:buChar char="•"/>
            </a:pPr>
            <a:r>
              <a:rPr b="0" i="0" lang="en-US" sz="1679" u="none" cap="none" strike="noStrike">
                <a:solidFill>
                  <a:srgbClr val="000000"/>
                </a:solidFill>
                <a:latin typeface="Arial"/>
                <a:ea typeface="Arial"/>
                <a:cs typeface="Arial"/>
                <a:sym typeface="Arial"/>
              </a:rPr>
              <a:t>The third approach is the one taken by the government of Canada. Under Canada’s Directive on Automated Decision-Making, government agencies that use algorithmic decision making must complete an AIA both before production and before the project goes live. The AIA consists of “around 60 questions related to [] business process, data and system designed decisions.”126 </a:t>
            </a:r>
            <a:endParaRPr/>
          </a:p>
        </p:txBody>
      </p:sp>
      <p:sp>
        <p:nvSpPr>
          <p:cNvPr id="519" name="Google Shape;519;p80"/>
          <p:cNvSpPr/>
          <p:nvPr/>
        </p:nvSpPr>
        <p:spPr>
          <a:xfrm>
            <a:off x="2476500" y="2710825"/>
            <a:ext cx="9677400" cy="241912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679" u="none" cap="none" strike="noStrike">
                <a:solidFill>
                  <a:srgbClr val="000000"/>
                </a:solidFill>
                <a:latin typeface="Times New Roman"/>
                <a:ea typeface="Times New Roman"/>
                <a:cs typeface="Times New Roman"/>
                <a:sym typeface="Times New Roman"/>
              </a:rPr>
              <a:t>The questions touch on most of the topics people care about with respect to algorithms. Some of the questions go to the thoughts behind the process (e.g., “</a:t>
            </a:r>
            <a:r>
              <a:rPr b="1" i="0" lang="en-US" sz="1679" u="none" cap="none" strike="noStrike">
                <a:solidFill>
                  <a:srgbClr val="000000"/>
                </a:solidFill>
                <a:latin typeface="Times New Roman"/>
                <a:ea typeface="Times New Roman"/>
                <a:cs typeface="Times New Roman"/>
                <a:sym typeface="Times New Roman"/>
              </a:rPr>
              <a:t>What is motivating your team to introduce automation into this decision-making process</a:t>
            </a:r>
            <a:r>
              <a:rPr b="0" i="0" lang="en-US" sz="1679" u="none" cap="none" strike="noStrike">
                <a:solidFill>
                  <a:srgbClr val="000000"/>
                </a:solidFill>
                <a:latin typeface="Times New Roman"/>
                <a:ea typeface="Times New Roman"/>
                <a:cs typeface="Times New Roman"/>
                <a:sym typeface="Times New Roman"/>
              </a:rPr>
              <a:t>? (Check all that apply),”with choices related to backlog, efficiency, quality, and being innovative).Other questions ask about the stakes of the decisions, </a:t>
            </a:r>
            <a:r>
              <a:rPr b="1" i="0" lang="en-US" sz="1679" u="none" cap="none" strike="noStrike">
                <a:solidFill>
                  <a:srgbClr val="000000"/>
                </a:solidFill>
                <a:latin typeface="Times New Roman"/>
                <a:ea typeface="Times New Roman"/>
                <a:cs typeface="Times New Roman"/>
                <a:sym typeface="Times New Roman"/>
              </a:rPr>
              <a:t>the sec-tor, the degree of explanation or human involvement, and so on</a:t>
            </a:r>
            <a:r>
              <a:rPr b="0" i="0" lang="en-US" sz="1679" u="none" cap="none" strike="noStrike">
                <a:solidFill>
                  <a:srgbClr val="000000"/>
                </a:solidFill>
                <a:latin typeface="Times New Roman"/>
                <a:ea typeface="Times New Roman"/>
                <a:cs typeface="Times New Roman"/>
                <a:sym typeface="Times New Roman"/>
              </a:rPr>
              <a:t>.</a:t>
            </a:r>
            <a:r>
              <a:rPr b="0" i="0" lang="en-US" sz="960" u="none" cap="none" strike="noStrike">
                <a:solidFill>
                  <a:srgbClr val="000000"/>
                </a:solidFill>
                <a:latin typeface="Times New Roman"/>
                <a:ea typeface="Times New Roman"/>
                <a:cs typeface="Times New Roman"/>
                <a:sym typeface="Times New Roman"/>
              </a:rPr>
              <a:t>  </a:t>
            </a:r>
            <a:r>
              <a:rPr b="0" i="0" lang="en-US" sz="1679" u="none" cap="none" strike="noStrike">
                <a:solidFill>
                  <a:srgbClr val="000000"/>
                </a:solidFill>
                <a:latin typeface="Times New Roman"/>
                <a:ea typeface="Times New Roman"/>
                <a:cs typeface="Times New Roman"/>
                <a:sym typeface="Times New Roman"/>
              </a:rPr>
              <a:t>Each of these questions receive a point total. </a:t>
            </a:r>
            <a:r>
              <a:rPr b="1" i="0" lang="en-US" sz="1679" u="none" cap="none" strike="noStrike">
                <a:solidFill>
                  <a:srgbClr val="000000"/>
                </a:solidFill>
                <a:latin typeface="Times New Roman"/>
                <a:ea typeface="Times New Roman"/>
                <a:cs typeface="Times New Roman"/>
                <a:sym typeface="Times New Roman"/>
              </a:rPr>
              <a:t>That point total then determines whether the overall risk falls within one of four wide bands (Impact Levels I–IV), </a:t>
            </a:r>
            <a:r>
              <a:rPr b="0" i="0" lang="en-US" sz="1679" u="none" cap="none" strike="noStrike">
                <a:solidFill>
                  <a:srgbClr val="000000"/>
                </a:solidFill>
                <a:latin typeface="Times New Roman"/>
                <a:ea typeface="Times New Roman"/>
                <a:cs typeface="Times New Roman"/>
                <a:sym typeface="Times New Roman"/>
              </a:rPr>
              <a:t>and agencies implementing algorithmic system that fall within a given band must take certain increasingly involved remedial actions to mitigate the anticipated harms.</a:t>
            </a:r>
            <a:r>
              <a:rPr b="0" i="0" lang="en-US" sz="960" u="none" cap="none" strike="noStrike">
                <a:solidFill>
                  <a:srgbClr val="000000"/>
                </a:solidFill>
                <a:latin typeface="Times New Roman"/>
                <a:ea typeface="Times New Roman"/>
                <a:cs typeface="Times New Roman"/>
                <a:sym typeface="Times New Roman"/>
              </a:rPr>
              <a:t> </a:t>
            </a:r>
            <a:r>
              <a:rPr b="0" i="0" lang="en-US" sz="1679" u="none" cap="none" strike="noStrike">
                <a:solidFill>
                  <a:srgbClr val="000000"/>
                </a:solidFill>
                <a:latin typeface="Times New Roman"/>
                <a:ea typeface="Times New Roman"/>
                <a:cs typeface="Times New Roman"/>
                <a:sym typeface="Times New Roman"/>
              </a:rPr>
              <a:t>While most of the questions are multiple choice, some do include written answers.</a:t>
            </a:r>
            <a:r>
              <a:rPr b="0" i="0" lang="en-US" sz="960" u="none" cap="none" strike="noStrike">
                <a:solidFill>
                  <a:srgbClr val="000000"/>
                </a:solidFill>
                <a:latin typeface="Times New Roman"/>
                <a:ea typeface="Times New Roman"/>
                <a:cs typeface="Times New Roman"/>
                <a:sym typeface="Times New Roman"/>
              </a:rPr>
              <a:t>131 </a:t>
            </a:r>
            <a:r>
              <a:rPr b="0" i="0" lang="en-US" sz="1679" u="none" cap="none" strike="noStrike">
                <a:solidFill>
                  <a:srgbClr val="000000"/>
                </a:solidFill>
                <a:latin typeface="Times New Roman"/>
                <a:ea typeface="Times New Roman"/>
                <a:cs typeface="Times New Roman"/>
                <a:sym typeface="Times New Roman"/>
              </a:rPr>
              <a:t>The written answers are not scored, but can be made public.</a:t>
            </a:r>
            <a:r>
              <a:rPr b="0" i="0" lang="en-US" sz="960" u="none" cap="none" strike="noStrike">
                <a:solidFill>
                  <a:srgbClr val="000000"/>
                </a:solidFill>
                <a:latin typeface="Times New Roman"/>
                <a:ea typeface="Times New Roman"/>
                <a:cs typeface="Times New Roman"/>
                <a:sym typeface="Times New Roman"/>
              </a:rPr>
              <a:t>13 </a:t>
            </a:r>
            <a:endParaRPr b="0" i="0" sz="1679"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 name="Shape 49"/>
        <p:cNvGrpSpPr/>
        <p:nvPr/>
      </p:nvGrpSpPr>
      <p:grpSpPr>
        <a:xfrm>
          <a:off x="0" y="0"/>
          <a:ext cx="0" cy="0"/>
          <a:chOff x="0" y="0"/>
          <a:chExt cx="0" cy="0"/>
        </a:xfrm>
      </p:grpSpPr>
      <p:sp>
        <p:nvSpPr>
          <p:cNvPr id="50" name="Google Shape;50;p13"/>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160"/>
              <a:buFont typeface="Arial"/>
              <a:buNone/>
            </a:pPr>
            <a:r>
              <a:rPr b="0" i="0" lang="en-US" sz="2160" u="none" cap="none" strike="noStrike">
                <a:solidFill>
                  <a:schemeClr val="lt1"/>
                </a:solidFill>
                <a:latin typeface="Calibri"/>
                <a:ea typeface="Calibri"/>
                <a:cs typeface="Calibri"/>
                <a:sym typeface="Calibri"/>
              </a:rPr>
              <a:t>Deep Learning with Python</a:t>
            </a:r>
            <a:endParaRPr b="0" i="0" sz="1400" u="none" cap="none" strike="noStrike">
              <a:solidFill>
                <a:srgbClr val="000000"/>
              </a:solidFill>
              <a:latin typeface="Arial"/>
              <a:ea typeface="Arial"/>
              <a:cs typeface="Arial"/>
              <a:sym typeface="Arial"/>
            </a:endParaRPr>
          </a:p>
        </p:txBody>
      </p:sp>
      <p:sp>
        <p:nvSpPr>
          <p:cNvPr id="51" name="Google Shape;51;p13"/>
          <p:cNvSpPr txBox="1"/>
          <p:nvPr/>
        </p:nvSpPr>
        <p:spPr>
          <a:xfrm>
            <a:off x="407406" y="113142"/>
            <a:ext cx="10241280" cy="68326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840"/>
              <a:buFont typeface="Arial"/>
              <a:buNone/>
            </a:pPr>
            <a:r>
              <a:rPr b="1" i="0" lang="en-US" sz="3840" u="none" cap="none" strike="noStrike">
                <a:solidFill>
                  <a:srgbClr val="002060"/>
                </a:solidFill>
                <a:latin typeface="Calibri"/>
                <a:ea typeface="Calibri"/>
                <a:cs typeface="Calibri"/>
                <a:sym typeface="Calibri"/>
              </a:rPr>
              <a:t>Topics </a:t>
            </a:r>
            <a:endParaRPr b="0" i="0" sz="1920" u="none" cap="none" strike="noStrike">
              <a:solidFill>
                <a:srgbClr val="002060"/>
              </a:solidFill>
              <a:latin typeface="Calibri"/>
              <a:ea typeface="Calibri"/>
              <a:cs typeface="Calibri"/>
              <a:sym typeface="Calibri"/>
            </a:endParaRPr>
          </a:p>
        </p:txBody>
      </p:sp>
      <p:cxnSp>
        <p:nvCxnSpPr>
          <p:cNvPr id="52" name="Google Shape;52;p13"/>
          <p:cNvCxnSpPr/>
          <p:nvPr/>
        </p:nvCxnSpPr>
        <p:spPr>
          <a:xfrm>
            <a:off x="407406" y="726254"/>
            <a:ext cx="13806535" cy="0"/>
          </a:xfrm>
          <a:prstGeom prst="straightConnector1">
            <a:avLst/>
          </a:prstGeom>
          <a:noFill/>
          <a:ln cap="flat" cmpd="sng" w="12700">
            <a:solidFill>
              <a:srgbClr val="002060"/>
            </a:solidFill>
            <a:prstDash val="solid"/>
            <a:miter lim="800000"/>
            <a:headEnd len="sm" w="sm" type="none"/>
            <a:tailEnd len="sm" w="sm" type="none"/>
          </a:ln>
        </p:spPr>
      </p:cxnSp>
      <p:sp>
        <p:nvSpPr>
          <p:cNvPr id="53" name="Google Shape;53;p13"/>
          <p:cNvSpPr txBox="1"/>
          <p:nvPr/>
        </p:nvSpPr>
        <p:spPr>
          <a:xfrm>
            <a:off x="583947" y="1587017"/>
            <a:ext cx="13541700" cy="1415732"/>
          </a:xfrm>
          <a:prstGeom prst="rect">
            <a:avLst/>
          </a:prstGeom>
          <a:noFill/>
          <a:ln>
            <a:noFill/>
          </a:ln>
        </p:spPr>
        <p:txBody>
          <a:bodyPr anchorCtr="0" anchor="t" bIns="45700" lIns="91425" spcFirstLastPara="1" rIns="91425" wrap="square" tIns="45700">
            <a:spAutoFit/>
          </a:bodyPr>
          <a:lstStyle/>
          <a:p>
            <a:pPr indent="-514350" lvl="0" marL="514350" marR="0" rtl="0" algn="l">
              <a:lnSpc>
                <a:spcPct val="100000"/>
              </a:lnSpc>
              <a:spcBef>
                <a:spcPts val="0"/>
              </a:spcBef>
              <a:spcAft>
                <a:spcPts val="0"/>
              </a:spcAft>
              <a:buClr>
                <a:schemeClr val="dk1"/>
              </a:buClr>
              <a:buSzPts val="2400"/>
              <a:buFont typeface="Calibri"/>
              <a:buAutoNum type="arabicPeriod"/>
            </a:pPr>
            <a:r>
              <a:rPr b="0" i="0" lang="en-US" sz="2400" u="none" cap="none" strike="noStrike">
                <a:solidFill>
                  <a:schemeClr val="dk1"/>
                </a:solidFill>
                <a:latin typeface="Times New Roman"/>
                <a:ea typeface="Times New Roman"/>
                <a:cs typeface="Times New Roman"/>
                <a:sym typeface="Times New Roman"/>
              </a:rPr>
              <a:t>Algorithms and Accountability</a:t>
            </a:r>
            <a:endParaRPr/>
          </a:p>
          <a:p>
            <a:pPr indent="-514350" lvl="0" marL="514350" marR="0" rtl="0" algn="l">
              <a:lnSpc>
                <a:spcPct val="100000"/>
              </a:lnSpc>
              <a:spcBef>
                <a:spcPts val="0"/>
              </a:spcBef>
              <a:spcAft>
                <a:spcPts val="0"/>
              </a:spcAft>
              <a:buClr>
                <a:schemeClr val="dk1"/>
              </a:buClr>
              <a:buSzPts val="2400"/>
              <a:buFont typeface="Calibri"/>
              <a:buAutoNum type="arabicPeriod"/>
            </a:pPr>
            <a:r>
              <a:rPr b="0" i="0" lang="en-US" sz="2400" u="none" cap="none" strike="noStrike">
                <a:solidFill>
                  <a:schemeClr val="dk1"/>
                </a:solidFill>
                <a:latin typeface="Times New Roman"/>
                <a:ea typeface="Times New Roman"/>
                <a:cs typeface="Times New Roman"/>
                <a:sym typeface="Times New Roman"/>
              </a:rPr>
              <a:t>Accountability Legislature </a:t>
            </a:r>
            <a:endParaRPr/>
          </a:p>
          <a:p>
            <a:pPr indent="-514350" lvl="0" marL="514350" marR="0" rtl="0" algn="l">
              <a:lnSpc>
                <a:spcPct val="100000"/>
              </a:lnSpc>
              <a:spcBef>
                <a:spcPts val="0"/>
              </a:spcBef>
              <a:spcAft>
                <a:spcPts val="0"/>
              </a:spcAft>
              <a:buClr>
                <a:schemeClr val="dk1"/>
              </a:buClr>
              <a:buSzPts val="2400"/>
              <a:buFont typeface="Calibri"/>
              <a:buAutoNum type="arabicPeriod"/>
            </a:pPr>
            <a:r>
              <a:rPr b="0" i="0" lang="en-US" sz="2400" u="none" cap="none" strike="noStrike">
                <a:solidFill>
                  <a:schemeClr val="dk1"/>
                </a:solidFill>
                <a:latin typeface="Times New Roman"/>
                <a:ea typeface="Times New Roman"/>
                <a:cs typeface="Times New Roman"/>
                <a:sym typeface="Times New Roman"/>
              </a:rPr>
              <a:t>AIA – Algorithm Impact Assessment </a:t>
            </a:r>
            <a:endParaRPr b="0" i="0" sz="1400" u="none" cap="none" strike="noStrike">
              <a:solidFill>
                <a:srgbClr val="000000"/>
              </a:solidFill>
              <a:latin typeface="Arial"/>
              <a:ea typeface="Arial"/>
              <a:cs typeface="Arial"/>
              <a:sym typeface="Arial"/>
            </a:endParaRPr>
          </a:p>
          <a:p>
            <a:pPr indent="-361950" lvl="0" marL="514350" marR="0" rtl="0" algn="l">
              <a:lnSpc>
                <a:spcPct val="100000"/>
              </a:lnSpc>
              <a:spcBef>
                <a:spcPts val="0"/>
              </a:spcBef>
              <a:spcAft>
                <a:spcPts val="0"/>
              </a:spcAft>
              <a:buClr>
                <a:schemeClr val="dk1"/>
              </a:buClr>
              <a:buSzPts val="2400"/>
              <a:buFont typeface="Calibri"/>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81"/>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526" name="Google Shape;526;p81"/>
          <p:cNvSpPr txBox="1"/>
          <p:nvPr/>
        </p:nvSpPr>
        <p:spPr>
          <a:xfrm>
            <a:off x="2361093" y="303310"/>
            <a:ext cx="10425289"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400" u="none" cap="none" strike="noStrike">
                <a:solidFill>
                  <a:srgbClr val="000000"/>
                </a:solidFill>
                <a:latin typeface="Arial"/>
                <a:ea typeface="Arial"/>
                <a:cs typeface="Arial"/>
                <a:sym typeface="Arial"/>
              </a:rPr>
              <a:t>Importance of AIA </a:t>
            </a:r>
            <a:endParaRPr/>
          </a:p>
        </p:txBody>
      </p:sp>
      <p:cxnSp>
        <p:nvCxnSpPr>
          <p:cNvPr id="527" name="Google Shape;527;p81"/>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528" name="Google Shape;528;p81"/>
          <p:cNvSpPr/>
          <p:nvPr/>
        </p:nvSpPr>
        <p:spPr>
          <a:xfrm>
            <a:off x="2399348" y="6988290"/>
            <a:ext cx="9021508" cy="94179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920" u="sng" cap="none" strike="noStrike">
                <a:solidFill>
                  <a:srgbClr val="000000"/>
                </a:solidFill>
                <a:latin typeface="Arial"/>
                <a:ea typeface="Arial"/>
                <a:cs typeface="Arial"/>
                <a:sym typeface="Arial"/>
                <a:hlinkClick r:id="rId3">
                  <a:extLst>
                    <a:ext uri="{A12FA001-AC4F-418D-AE19-62706E023703}">
                      <ahyp:hlinkClr val="tx"/>
                    </a:ext>
                  </a:extLst>
                </a:hlinkClick>
              </a:rPr>
              <a:t>https://jolt.law.harvard.edu/assets/articlePDFs/v35/Selbst-An-Institutional-View-of-Algorithmic-Impact-Assessments.pdf</a:t>
            </a:r>
            <a:endParaRPr b="0" i="0" sz="192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sp>
        <p:nvSpPr>
          <p:cNvPr id="529" name="Google Shape;529;p81"/>
          <p:cNvSpPr/>
          <p:nvPr/>
        </p:nvSpPr>
        <p:spPr>
          <a:xfrm>
            <a:off x="2160091" y="956855"/>
            <a:ext cx="9853613" cy="2271391"/>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000000"/>
              </a:buClr>
              <a:buSzPts val="1679"/>
              <a:buFont typeface="Arial"/>
              <a:buChar char="•"/>
            </a:pPr>
            <a:r>
              <a:rPr b="0" i="0" lang="en-US" sz="1679" u="none" cap="none" strike="noStrike">
                <a:solidFill>
                  <a:srgbClr val="000000"/>
                </a:solidFill>
                <a:latin typeface="Arial"/>
                <a:ea typeface="Arial"/>
                <a:cs typeface="Arial"/>
                <a:sym typeface="Arial"/>
              </a:rPr>
              <a:t>Early Intervention – Early stage interventions to inform projects before they are built. </a:t>
            </a:r>
            <a:r>
              <a:rPr b="0" i="1" lang="en-US" sz="1440" u="none" cap="none" strike="noStrike">
                <a:solidFill>
                  <a:srgbClr val="000000"/>
                </a:solidFill>
                <a:latin typeface="Arial"/>
                <a:ea typeface="Arial"/>
                <a:cs typeface="Arial"/>
                <a:sym typeface="Arial"/>
              </a:rPr>
              <a:t>(The NEPA and DPIA models require completion of the AIA before deployment of the project. The Canadian AIA is meant to be filled out before design and again after implementation)</a:t>
            </a:r>
            <a:endParaRPr/>
          </a:p>
          <a:p>
            <a:pPr indent="-251459" lvl="0" marL="342900" marR="0" rtl="0" algn="l">
              <a:lnSpc>
                <a:spcPct val="100000"/>
              </a:lnSpc>
              <a:spcBef>
                <a:spcPts val="0"/>
              </a:spcBef>
              <a:spcAft>
                <a:spcPts val="0"/>
              </a:spcAft>
              <a:buClr>
                <a:srgbClr val="000000"/>
              </a:buClr>
              <a:buSzPts val="1440"/>
              <a:buFont typeface="Arial"/>
              <a:buNone/>
            </a:pPr>
            <a:r>
              <a:t/>
            </a:r>
            <a:endParaRPr b="0" i="1" sz="1440" u="none" cap="none" strike="noStrike">
              <a:solidFill>
                <a:srgbClr val="000000"/>
              </a:solidFill>
              <a:latin typeface="Arial"/>
              <a:ea typeface="Arial"/>
              <a:cs typeface="Arial"/>
              <a:sym typeface="Arial"/>
            </a:endParaRPr>
          </a:p>
          <a:p>
            <a:pPr indent="-251459" lvl="0" marL="342900" marR="0" rtl="0" algn="l">
              <a:lnSpc>
                <a:spcPct val="100000"/>
              </a:lnSpc>
              <a:spcBef>
                <a:spcPts val="0"/>
              </a:spcBef>
              <a:spcAft>
                <a:spcPts val="0"/>
              </a:spcAft>
              <a:buClr>
                <a:srgbClr val="000000"/>
              </a:buClr>
              <a:buSzPts val="1440"/>
              <a:buFont typeface="Arial"/>
              <a:buNone/>
            </a:pPr>
            <a:r>
              <a:t/>
            </a:r>
            <a:endParaRPr b="0" i="1" sz="144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1679"/>
              <a:buFont typeface="Arial"/>
              <a:buChar char="•"/>
            </a:pPr>
            <a:r>
              <a:rPr b="0" i="0" lang="en-US" sz="1679" u="none" cap="none" strike="noStrike">
                <a:solidFill>
                  <a:srgbClr val="000000"/>
                </a:solidFill>
                <a:latin typeface="Arial"/>
                <a:ea typeface="Arial"/>
                <a:cs typeface="Arial"/>
                <a:sym typeface="Arial"/>
              </a:rPr>
              <a:t>Open Ended Questions - An effective AIA must ask open-ended questions, inviting bot-tom-up explanations. The algorithmic systems of interest are highly complex and far from fully understood</a:t>
            </a:r>
            <a:endParaRPr/>
          </a:p>
          <a:p>
            <a:pPr indent="-236220" lvl="0" marL="342900" marR="0" rtl="0" algn="l">
              <a:lnSpc>
                <a:spcPct val="100000"/>
              </a:lnSpc>
              <a:spcBef>
                <a:spcPts val="0"/>
              </a:spcBef>
              <a:spcAft>
                <a:spcPts val="0"/>
              </a:spcAft>
              <a:buClr>
                <a:srgbClr val="000000"/>
              </a:buClr>
              <a:buSzPts val="1680"/>
              <a:buFont typeface="Arial"/>
              <a:buNone/>
            </a:pPr>
            <a:r>
              <a:t/>
            </a:r>
            <a:endParaRPr b="0" i="0" sz="1679"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1679"/>
              <a:buFont typeface="Arial"/>
              <a:buChar char="•"/>
            </a:pPr>
            <a:r>
              <a:rPr b="0" i="0" lang="en-US" sz="1679" u="none" cap="none" strike="noStrike">
                <a:solidFill>
                  <a:srgbClr val="000000"/>
                </a:solidFill>
                <a:latin typeface="Arial"/>
                <a:ea typeface="Arial"/>
                <a:cs typeface="Arial"/>
                <a:sym typeface="Arial"/>
              </a:rPr>
              <a:t>Accountability – Legal requirement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82"/>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536" name="Google Shape;536;p82"/>
          <p:cNvSpPr txBox="1"/>
          <p:nvPr/>
        </p:nvSpPr>
        <p:spPr>
          <a:xfrm>
            <a:off x="2361093" y="303310"/>
            <a:ext cx="10425289"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400" u="none" cap="none" strike="noStrike">
                <a:solidFill>
                  <a:srgbClr val="000000"/>
                </a:solidFill>
                <a:highlight>
                  <a:srgbClr val="FFFF00"/>
                </a:highlight>
                <a:latin typeface="Arial"/>
                <a:ea typeface="Arial"/>
                <a:cs typeface="Arial"/>
                <a:sym typeface="Arial"/>
              </a:rPr>
              <a:t>Canada -  Algorithmic Impact Assessment tool</a:t>
            </a:r>
            <a:endParaRPr/>
          </a:p>
        </p:txBody>
      </p:sp>
      <p:cxnSp>
        <p:nvCxnSpPr>
          <p:cNvPr id="537" name="Google Shape;537;p82"/>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538" name="Google Shape;538;p8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solidFill>
                  <a:srgbClr val="888888"/>
                </a:solidFill>
                <a:latin typeface="Arial"/>
                <a:ea typeface="Arial"/>
                <a:cs typeface="Arial"/>
                <a:sym typeface="Arial"/>
              </a:rPr>
              <a:t>‹#›</a:t>
            </a:fld>
            <a:endParaRPr b="0" i="0" sz="1200" u="none" cap="none" strike="noStrike">
              <a:solidFill>
                <a:srgbClr val="888888"/>
              </a:solidFill>
              <a:latin typeface="Arial"/>
              <a:ea typeface="Arial"/>
              <a:cs typeface="Arial"/>
              <a:sym typeface="Arial"/>
            </a:endParaRPr>
          </a:p>
        </p:txBody>
      </p:sp>
      <p:sp>
        <p:nvSpPr>
          <p:cNvPr id="539" name="Google Shape;539;p8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200" u="none" cap="none" strike="noStrike">
                <a:solidFill>
                  <a:srgbClr val="888888"/>
                </a:solidFill>
                <a:latin typeface="Arial"/>
                <a:ea typeface="Arial"/>
                <a:cs typeface="Arial"/>
                <a:sym typeface="Arial"/>
              </a:rPr>
              <a:t>Do not distribute without the authorized permission of Arup Das </a:t>
            </a:r>
            <a:endParaRPr b="0" i="0" sz="1200" u="none" cap="none" strike="noStrike">
              <a:solidFill>
                <a:srgbClr val="888888"/>
              </a:solidFill>
              <a:latin typeface="Arial"/>
              <a:ea typeface="Arial"/>
              <a:cs typeface="Arial"/>
              <a:sym typeface="Arial"/>
            </a:endParaRPr>
          </a:p>
        </p:txBody>
      </p:sp>
      <p:sp>
        <p:nvSpPr>
          <p:cNvPr id="540" name="Google Shape;540;p82"/>
          <p:cNvSpPr/>
          <p:nvPr/>
        </p:nvSpPr>
        <p:spPr>
          <a:xfrm>
            <a:off x="2456407" y="6812566"/>
            <a:ext cx="9796554" cy="94179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920" u="sng" cap="none" strike="noStrike">
                <a:solidFill>
                  <a:srgbClr val="000000"/>
                </a:solidFill>
                <a:latin typeface="Arial"/>
                <a:ea typeface="Arial"/>
                <a:cs typeface="Arial"/>
                <a:sym typeface="Arial"/>
                <a:hlinkClick r:id="rId3">
                  <a:extLst>
                    <a:ext uri="{A12FA001-AC4F-418D-AE19-62706E023703}">
                      <ahyp:hlinkClr val="tx"/>
                    </a:ext>
                  </a:extLst>
                </a:hlinkClick>
              </a:rPr>
              <a:t>https://www.canada.ca/en/government/system/digital-government/digital-government-innovations/responsible-use-ai/algorithmic-impact-assessment.html</a:t>
            </a:r>
            <a:endParaRPr b="0" i="0" sz="192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pic>
        <p:nvPicPr>
          <p:cNvPr id="541" name="Google Shape;541;p82"/>
          <p:cNvPicPr preferRelativeResize="0"/>
          <p:nvPr/>
        </p:nvPicPr>
        <p:blipFill rotWithShape="1">
          <a:blip r:embed="rId4">
            <a:alphaModFix/>
          </a:blip>
          <a:srcRect b="0" l="0" r="0" t="0"/>
          <a:stretch/>
        </p:blipFill>
        <p:spPr>
          <a:xfrm>
            <a:off x="3138459" y="982818"/>
            <a:ext cx="7955279" cy="5604857"/>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83"/>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548" name="Google Shape;548;p83"/>
          <p:cNvSpPr txBox="1"/>
          <p:nvPr/>
        </p:nvSpPr>
        <p:spPr>
          <a:xfrm>
            <a:off x="2361093" y="303310"/>
            <a:ext cx="10425289" cy="83099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400" u="none" cap="none" strike="noStrike">
                <a:solidFill>
                  <a:srgbClr val="000000"/>
                </a:solidFill>
                <a:latin typeface="Arial"/>
                <a:ea typeface="Arial"/>
                <a:cs typeface="Arial"/>
                <a:sym typeface="Arial"/>
              </a:rPr>
              <a:t>Algorithmic impact assessments: What are they and why do you need them?</a:t>
            </a:r>
            <a:endParaRPr/>
          </a:p>
        </p:txBody>
      </p:sp>
      <p:cxnSp>
        <p:nvCxnSpPr>
          <p:cNvPr id="549" name="Google Shape;549;p83"/>
          <p:cNvCxnSpPr/>
          <p:nvPr/>
        </p:nvCxnSpPr>
        <p:spPr>
          <a:xfrm>
            <a:off x="2399348" y="883129"/>
            <a:ext cx="9796554" cy="0"/>
          </a:xfrm>
          <a:prstGeom prst="straightConnector1">
            <a:avLst/>
          </a:prstGeom>
          <a:noFill/>
          <a:ln cap="flat" cmpd="sng" w="12700">
            <a:solidFill>
              <a:srgbClr val="002060"/>
            </a:solidFill>
            <a:prstDash val="solid"/>
            <a:round/>
            <a:headEnd len="sm" w="sm" type="none"/>
            <a:tailEnd len="sm" w="sm" type="none"/>
          </a:ln>
        </p:spPr>
      </p:cxnSp>
      <p:sp>
        <p:nvSpPr>
          <p:cNvPr id="550" name="Google Shape;550;p8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solidFill>
                  <a:srgbClr val="888888"/>
                </a:solidFill>
                <a:latin typeface="Arial"/>
                <a:ea typeface="Arial"/>
                <a:cs typeface="Arial"/>
                <a:sym typeface="Arial"/>
              </a:rPr>
              <a:t>‹#›</a:t>
            </a:fld>
            <a:endParaRPr b="0" i="0" sz="1200" u="none" cap="none" strike="noStrike">
              <a:solidFill>
                <a:srgbClr val="888888"/>
              </a:solidFill>
              <a:latin typeface="Arial"/>
              <a:ea typeface="Arial"/>
              <a:cs typeface="Arial"/>
              <a:sym typeface="Arial"/>
            </a:endParaRPr>
          </a:p>
        </p:txBody>
      </p:sp>
      <p:sp>
        <p:nvSpPr>
          <p:cNvPr id="551" name="Google Shape;551;p8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US" sz="1200" u="none" cap="none" strike="noStrike">
                <a:solidFill>
                  <a:srgbClr val="888888"/>
                </a:solidFill>
                <a:latin typeface="Arial"/>
                <a:ea typeface="Arial"/>
                <a:cs typeface="Arial"/>
                <a:sym typeface="Arial"/>
              </a:rPr>
              <a:t>Do not distribute without the authorized permission of Arup Das </a:t>
            </a:r>
            <a:endParaRPr b="0" i="0" sz="1200" u="none" cap="none" strike="noStrike">
              <a:solidFill>
                <a:srgbClr val="888888"/>
              </a:solidFill>
              <a:latin typeface="Arial"/>
              <a:ea typeface="Arial"/>
              <a:cs typeface="Arial"/>
              <a:sym typeface="Arial"/>
            </a:endParaRPr>
          </a:p>
        </p:txBody>
      </p:sp>
      <p:sp>
        <p:nvSpPr>
          <p:cNvPr id="552" name="Google Shape;552;p83"/>
          <p:cNvSpPr/>
          <p:nvPr/>
        </p:nvSpPr>
        <p:spPr>
          <a:xfrm>
            <a:off x="2399347" y="6988290"/>
            <a:ext cx="10119084" cy="94179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920" u="sng" cap="none" strike="noStrike">
                <a:solidFill>
                  <a:srgbClr val="000000"/>
                </a:solidFill>
                <a:latin typeface="Arial"/>
                <a:ea typeface="Arial"/>
                <a:cs typeface="Arial"/>
                <a:sym typeface="Arial"/>
                <a:hlinkClick r:id="rId3">
                  <a:extLst>
                    <a:ext uri="{A12FA001-AC4F-418D-AE19-62706E023703}">
                      <ahyp:hlinkClr val="tx"/>
                    </a:ext>
                  </a:extLst>
                </a:hlinkClick>
              </a:rPr>
              <a:t>https://www.pwc.com/us/en/tech-effect/ai-analytics/algorithmic-impact-assessments.html</a:t>
            </a:r>
            <a:endParaRPr b="0" i="0" sz="192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92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79" u="none" cap="none" strike="noStrike">
              <a:solidFill>
                <a:srgbClr val="000000"/>
              </a:solidFill>
              <a:latin typeface="Arial"/>
              <a:ea typeface="Arial"/>
              <a:cs typeface="Arial"/>
              <a:sym typeface="Arial"/>
            </a:endParaRPr>
          </a:p>
        </p:txBody>
      </p:sp>
      <p:pic>
        <p:nvPicPr>
          <p:cNvPr id="553" name="Google Shape;553;p83"/>
          <p:cNvPicPr preferRelativeResize="0"/>
          <p:nvPr/>
        </p:nvPicPr>
        <p:blipFill rotWithShape="1">
          <a:blip r:embed="rId4">
            <a:alphaModFix/>
          </a:blip>
          <a:srcRect b="0" l="0" r="0" t="0"/>
          <a:stretch/>
        </p:blipFill>
        <p:spPr>
          <a:xfrm>
            <a:off x="2330738" y="1555066"/>
            <a:ext cx="10298605" cy="402227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84"/>
          <p:cNvSpPr/>
          <p:nvPr/>
        </p:nvSpPr>
        <p:spPr>
          <a:xfrm>
            <a:off x="1828801" y="52721"/>
            <a:ext cx="221664" cy="443198"/>
          </a:xfrm>
          <a:prstGeom prst="rect">
            <a:avLst/>
          </a:prstGeom>
          <a:noFill/>
          <a:ln>
            <a:noFill/>
          </a:ln>
        </p:spPr>
        <p:txBody>
          <a:bodyPr anchorCtr="0" anchor="ctr" bIns="54850" lIns="109725" spcFirstLastPara="1" rIns="109725" wrap="square" tIns="54850">
            <a:spAutoFit/>
          </a:bodyPr>
          <a:lstStyle/>
          <a:p>
            <a:pPr indent="0" lvl="0" marL="0" marR="0" rtl="0" algn="l">
              <a:lnSpc>
                <a:spcPct val="100000"/>
              </a:lnSpc>
              <a:spcBef>
                <a:spcPts val="0"/>
              </a:spcBef>
              <a:spcAft>
                <a:spcPts val="0"/>
              </a:spcAft>
              <a:buClr>
                <a:srgbClr val="000000"/>
              </a:buClr>
              <a:buSzPts val="2160"/>
              <a:buFont typeface="Arial"/>
              <a:buNone/>
            </a:pPr>
            <a:r>
              <a:t/>
            </a:r>
            <a:endParaRPr b="0" i="0" sz="2160" u="none" cap="none" strike="noStrike">
              <a:solidFill>
                <a:schemeClr val="dk1"/>
              </a:solidFill>
              <a:latin typeface="Calibri"/>
              <a:ea typeface="Calibri"/>
              <a:cs typeface="Calibri"/>
              <a:sym typeface="Calibri"/>
            </a:endParaRPr>
          </a:p>
        </p:txBody>
      </p:sp>
      <p:sp>
        <p:nvSpPr>
          <p:cNvPr id="559" name="Google Shape;559;p84"/>
          <p:cNvSpPr/>
          <p:nvPr/>
        </p:nvSpPr>
        <p:spPr>
          <a:xfrm>
            <a:off x="989031" y="2573493"/>
            <a:ext cx="12428205" cy="1717265"/>
          </a:xfrm>
          <a:prstGeom prst="rect">
            <a:avLst/>
          </a:prstGeom>
          <a:noFill/>
          <a:ln>
            <a:noFill/>
          </a:ln>
        </p:spPr>
        <p:txBody>
          <a:bodyPr anchorCtr="0" anchor="ctr" bIns="0" lIns="0" spcFirstLastPara="1" rIns="0" wrap="square" tIns="0">
            <a:spAutoFit/>
          </a:bodyPr>
          <a:lstStyle/>
          <a:p>
            <a:pPr indent="0" lvl="0" marL="0" marR="0" rtl="0" algn="ctr">
              <a:lnSpc>
                <a:spcPct val="100000"/>
              </a:lnSpc>
              <a:spcBef>
                <a:spcPts val="0"/>
              </a:spcBef>
              <a:spcAft>
                <a:spcPts val="0"/>
              </a:spcAft>
              <a:buClr>
                <a:srgbClr val="000000"/>
              </a:buClr>
              <a:buSzPts val="839"/>
              <a:buFont typeface="Arial"/>
              <a:buNone/>
            </a:pPr>
            <a:r>
              <a:t/>
            </a:r>
            <a:endParaRPr b="0" i="0" sz="839"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chemeClr val="dk1"/>
              </a:buClr>
              <a:buSzPts val="1100"/>
              <a:buFont typeface="Arial"/>
              <a:buNone/>
            </a:pPr>
            <a:r>
              <a:rPr b="1" i="0" lang="en-US" sz="4800" u="none" cap="none" strike="noStrike">
                <a:solidFill>
                  <a:srgbClr val="002060"/>
                </a:solidFill>
                <a:latin typeface="Calibri"/>
                <a:ea typeface="Calibri"/>
                <a:cs typeface="Calibri"/>
                <a:sym typeface="Calibri"/>
              </a:rPr>
              <a:t>Industry Viewpoint</a:t>
            </a:r>
            <a:endParaRPr b="0" i="0" sz="2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002060"/>
              </a:solidFill>
              <a:latin typeface="Calibri"/>
              <a:ea typeface="Calibri"/>
              <a:cs typeface="Calibri"/>
              <a:sym typeface="Calibri"/>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85"/>
          <p:cNvSpPr/>
          <p:nvPr/>
        </p:nvSpPr>
        <p:spPr>
          <a:xfrm>
            <a:off x="2301240" y="1828800"/>
            <a:ext cx="54864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679" u="none" cap="none" strike="noStrike">
              <a:solidFill>
                <a:schemeClr val="lt1"/>
              </a:solidFill>
              <a:latin typeface="Arial"/>
              <a:ea typeface="Arial"/>
              <a:cs typeface="Arial"/>
              <a:sym typeface="Arial"/>
            </a:endParaRPr>
          </a:p>
        </p:txBody>
      </p:sp>
      <p:sp>
        <p:nvSpPr>
          <p:cNvPr id="566" name="Google Shape;566;p85"/>
          <p:cNvSpPr txBox="1"/>
          <p:nvPr/>
        </p:nvSpPr>
        <p:spPr>
          <a:xfrm>
            <a:off x="3827930" y="437783"/>
            <a:ext cx="7315200"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000000"/>
                </a:solidFill>
                <a:latin typeface="Arial"/>
                <a:ea typeface="Arial"/>
                <a:cs typeface="Arial"/>
                <a:sym typeface="Arial"/>
              </a:rPr>
              <a:t>Algorithmic Risk &amp; Impact Assessments – 10min</a:t>
            </a:r>
            <a:endParaRPr/>
          </a:p>
        </p:txBody>
      </p:sp>
      <p:sp>
        <p:nvSpPr>
          <p:cNvPr id="567" name="Google Shape;567;p85"/>
          <p:cNvSpPr txBox="1"/>
          <p:nvPr/>
        </p:nvSpPr>
        <p:spPr>
          <a:xfrm>
            <a:off x="2849880" y="1116449"/>
            <a:ext cx="7315200" cy="116955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131313"/>
                </a:solidFill>
                <a:latin typeface="Arial"/>
                <a:ea typeface="Arial"/>
                <a:cs typeface="Arial"/>
                <a:sym typeface="Arial"/>
              </a:rPr>
              <a:t>From the Algorithmic Risk &amp; Impact Assessment Course offered by The Algorithmic Bias Lab, the research and education division of BABL AI Inc. These assessments are a critical component of most forthcoming regulations and standards for the governance of AI systems, including: EU AI Act Digital Services Act NIST AI Risk Management Framework ISO/IEC 42001</a:t>
            </a:r>
            <a:endParaRPr b="0" i="0" sz="1400" u="none" cap="none" strike="noStrike">
              <a:solidFill>
                <a:srgbClr val="000000"/>
              </a:solidFill>
              <a:latin typeface="Arial"/>
              <a:ea typeface="Arial"/>
              <a:cs typeface="Arial"/>
              <a:sym typeface="Arial"/>
            </a:endParaRPr>
          </a:p>
        </p:txBody>
      </p:sp>
      <p:pic>
        <p:nvPicPr>
          <p:cNvPr id="568" name="Google Shape;568;p85"/>
          <p:cNvPicPr preferRelativeResize="0"/>
          <p:nvPr/>
        </p:nvPicPr>
        <p:blipFill rotWithShape="1">
          <a:blip r:embed="rId3">
            <a:alphaModFix/>
          </a:blip>
          <a:srcRect b="0" l="0" r="0" t="0"/>
          <a:stretch/>
        </p:blipFill>
        <p:spPr>
          <a:xfrm>
            <a:off x="2575560" y="2369899"/>
            <a:ext cx="8703697" cy="3790208"/>
          </a:xfrm>
          <a:prstGeom prst="rect">
            <a:avLst/>
          </a:prstGeom>
          <a:noFill/>
          <a:ln>
            <a:noFill/>
          </a:ln>
        </p:spPr>
      </p:pic>
      <p:sp>
        <p:nvSpPr>
          <p:cNvPr id="569" name="Google Shape;569;p85"/>
          <p:cNvSpPr txBox="1"/>
          <p:nvPr/>
        </p:nvSpPr>
        <p:spPr>
          <a:xfrm>
            <a:off x="4195483" y="6309665"/>
            <a:ext cx="7315200"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sng" cap="none" strike="noStrike">
                <a:solidFill>
                  <a:srgbClr val="000000"/>
                </a:solidFill>
                <a:highlight>
                  <a:srgbClr val="FFFF00"/>
                </a:highlight>
                <a:latin typeface="Arial"/>
                <a:ea typeface="Arial"/>
                <a:cs typeface="Arial"/>
                <a:sym typeface="Arial"/>
                <a:hlinkClick r:id="rId4">
                  <a:extLst>
                    <a:ext uri="{A12FA001-AC4F-418D-AE19-62706E023703}">
                      <ahyp:hlinkClr val="tx"/>
                    </a:ext>
                  </a:extLst>
                </a:hlinkClick>
              </a:rPr>
              <a:t>https://www.youtube.com/watch?v=J3HMCqCS6zE</a:t>
            </a:r>
            <a:endParaRPr b="0" i="0" sz="1400" u="none" cap="none" strike="noStrike">
              <a:solidFill>
                <a:srgbClr val="000000"/>
              </a:solidFill>
              <a:highlight>
                <a:srgbClr val="FFFF00"/>
              </a:highlight>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70" name="Google Shape;570;p85"/>
          <p:cNvSpPr txBox="1"/>
          <p:nvPr/>
        </p:nvSpPr>
        <p:spPr>
          <a:xfrm>
            <a:off x="4337475" y="6735312"/>
            <a:ext cx="73152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sng" cap="none" strike="noStrike">
                <a:solidFill>
                  <a:srgbClr val="000000"/>
                </a:solidFill>
                <a:highlight>
                  <a:srgbClr val="FFFF00"/>
                </a:highlight>
                <a:latin typeface="Arial"/>
                <a:ea typeface="Arial"/>
                <a:cs typeface="Arial"/>
                <a:sym typeface="Arial"/>
                <a:hlinkClick r:id="rId5">
                  <a:extLst>
                    <a:ext uri="{A12FA001-AC4F-418D-AE19-62706E023703}">
                      <ahyp:hlinkClr val="tx"/>
                    </a:ext>
                  </a:extLst>
                </a:hlinkClick>
              </a:rPr>
              <a:t>https://www.youtube.com/@bablai/videos</a:t>
            </a:r>
            <a:endParaRPr b="0" i="0" sz="1400" u="none" cap="none" strike="noStrike">
              <a:solidFill>
                <a:srgbClr val="000000"/>
              </a:solidFill>
              <a:highlight>
                <a:srgbClr val="FFFF00"/>
              </a:highlight>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highlight>
                <a:srgbClr val="FFFF00"/>
              </a:highlight>
              <a:latin typeface="Arial"/>
              <a:ea typeface="Arial"/>
              <a:cs typeface="Arial"/>
              <a:sym typeface="Aria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4" name="Shape 574"/>
        <p:cNvGrpSpPr/>
        <p:nvPr/>
      </p:nvGrpSpPr>
      <p:grpSpPr>
        <a:xfrm>
          <a:off x="0" y="0"/>
          <a:ext cx="0" cy="0"/>
          <a:chOff x="0" y="0"/>
          <a:chExt cx="0" cy="0"/>
        </a:xfrm>
      </p:grpSpPr>
      <p:sp>
        <p:nvSpPr>
          <p:cNvPr id="575" name="Google Shape;575;p14"/>
          <p:cNvSpPr/>
          <p:nvPr/>
        </p:nvSpPr>
        <p:spPr>
          <a:xfrm>
            <a:off x="1828801" y="52721"/>
            <a:ext cx="221664" cy="443198"/>
          </a:xfrm>
          <a:prstGeom prst="rect">
            <a:avLst/>
          </a:prstGeom>
          <a:noFill/>
          <a:ln>
            <a:noFill/>
          </a:ln>
        </p:spPr>
        <p:txBody>
          <a:bodyPr anchorCtr="0" anchor="ctr" bIns="54850" lIns="109725" spcFirstLastPara="1" rIns="109725" wrap="square" tIns="54850">
            <a:spAutoFit/>
          </a:bodyPr>
          <a:lstStyle/>
          <a:p>
            <a:pPr indent="0" lvl="0" marL="0" marR="0" rtl="0" algn="l">
              <a:lnSpc>
                <a:spcPct val="100000"/>
              </a:lnSpc>
              <a:spcBef>
                <a:spcPts val="0"/>
              </a:spcBef>
              <a:spcAft>
                <a:spcPts val="0"/>
              </a:spcAft>
              <a:buClr>
                <a:srgbClr val="000000"/>
              </a:buClr>
              <a:buSzPts val="2160"/>
              <a:buFont typeface="Arial"/>
              <a:buNone/>
            </a:pPr>
            <a:r>
              <a:t/>
            </a:r>
            <a:endParaRPr b="0" i="0" sz="2160" u="none" cap="none" strike="noStrike">
              <a:solidFill>
                <a:schemeClr val="dk1"/>
              </a:solidFill>
              <a:latin typeface="Calibri"/>
              <a:ea typeface="Calibri"/>
              <a:cs typeface="Calibri"/>
              <a:sym typeface="Calibri"/>
            </a:endParaRPr>
          </a:p>
        </p:txBody>
      </p:sp>
      <p:sp>
        <p:nvSpPr>
          <p:cNvPr id="576" name="Google Shape;576;p14"/>
          <p:cNvSpPr/>
          <p:nvPr/>
        </p:nvSpPr>
        <p:spPr>
          <a:xfrm>
            <a:off x="2954662" y="2907626"/>
            <a:ext cx="8526162" cy="867930"/>
          </a:xfrm>
          <a:prstGeom prst="rect">
            <a:avLst/>
          </a:prstGeom>
          <a:noFill/>
          <a:ln>
            <a:noFill/>
          </a:ln>
        </p:spPr>
        <p:txBody>
          <a:bodyPr anchorCtr="0" anchor="ctr" bIns="0" lIns="0" spcFirstLastPara="1" rIns="0" wrap="square" tIns="0">
            <a:spAutoFit/>
          </a:bodyPr>
          <a:lstStyle/>
          <a:p>
            <a:pPr indent="0" lvl="0" marL="0" marR="0" rtl="0" algn="ctr">
              <a:lnSpc>
                <a:spcPct val="100000"/>
              </a:lnSpc>
              <a:spcBef>
                <a:spcPts val="0"/>
              </a:spcBef>
              <a:spcAft>
                <a:spcPts val="0"/>
              </a:spcAft>
              <a:buClr>
                <a:srgbClr val="000000"/>
              </a:buClr>
              <a:buSzPts val="839"/>
              <a:buFont typeface="Arial"/>
              <a:buNone/>
            </a:pPr>
            <a:r>
              <a:t/>
            </a:r>
            <a:endParaRPr b="0" i="0" sz="839"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4800"/>
              <a:buFont typeface="Arial"/>
              <a:buNone/>
            </a:pPr>
            <a:r>
              <a:rPr b="1" i="0" lang="en-US" sz="4800" u="none" cap="none" strike="noStrike">
                <a:solidFill>
                  <a:srgbClr val="002060"/>
                </a:solidFill>
                <a:latin typeface="Calibri"/>
                <a:ea typeface="Calibri"/>
                <a:cs typeface="Calibri"/>
                <a:sym typeface="Calibri"/>
              </a:rPr>
              <a:t>Appendix</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20"/>
          <p:cNvSpPr/>
          <p:nvPr/>
        </p:nvSpPr>
        <p:spPr>
          <a:xfrm>
            <a:off x="1828801" y="52721"/>
            <a:ext cx="221664" cy="443198"/>
          </a:xfrm>
          <a:prstGeom prst="rect">
            <a:avLst/>
          </a:prstGeom>
          <a:noFill/>
          <a:ln>
            <a:noFill/>
          </a:ln>
        </p:spPr>
        <p:txBody>
          <a:bodyPr anchorCtr="0" anchor="ctr" bIns="54850" lIns="109725" spcFirstLastPara="1" rIns="109725" wrap="square" tIns="54850">
            <a:spAutoFit/>
          </a:bodyPr>
          <a:lstStyle/>
          <a:p>
            <a:pPr indent="0" lvl="0" marL="0" marR="0" rtl="0" algn="l">
              <a:lnSpc>
                <a:spcPct val="100000"/>
              </a:lnSpc>
              <a:spcBef>
                <a:spcPts val="0"/>
              </a:spcBef>
              <a:spcAft>
                <a:spcPts val="0"/>
              </a:spcAft>
              <a:buClr>
                <a:srgbClr val="000000"/>
              </a:buClr>
              <a:buSzPts val="2160"/>
              <a:buFont typeface="Arial"/>
              <a:buNone/>
            </a:pPr>
            <a:r>
              <a:t/>
            </a:r>
            <a:endParaRPr b="0" i="0" sz="2160" u="none" cap="none" strike="noStrike">
              <a:solidFill>
                <a:schemeClr val="dk1"/>
              </a:solidFill>
              <a:latin typeface="Calibri"/>
              <a:ea typeface="Calibri"/>
              <a:cs typeface="Calibri"/>
              <a:sym typeface="Calibri"/>
            </a:endParaRPr>
          </a:p>
        </p:txBody>
      </p:sp>
      <p:sp>
        <p:nvSpPr>
          <p:cNvPr id="59" name="Google Shape;59;p20"/>
          <p:cNvSpPr/>
          <p:nvPr/>
        </p:nvSpPr>
        <p:spPr>
          <a:xfrm>
            <a:off x="989031" y="2998160"/>
            <a:ext cx="12428205" cy="867930"/>
          </a:xfrm>
          <a:prstGeom prst="rect">
            <a:avLst/>
          </a:prstGeom>
          <a:noFill/>
          <a:ln>
            <a:noFill/>
          </a:ln>
        </p:spPr>
        <p:txBody>
          <a:bodyPr anchorCtr="0" anchor="ctr" bIns="0" lIns="0" spcFirstLastPara="1" rIns="0" wrap="square" tIns="0">
            <a:spAutoFit/>
          </a:bodyPr>
          <a:lstStyle/>
          <a:p>
            <a:pPr indent="0" lvl="0" marL="0" marR="0" rtl="0" algn="ctr">
              <a:lnSpc>
                <a:spcPct val="100000"/>
              </a:lnSpc>
              <a:spcBef>
                <a:spcPts val="0"/>
              </a:spcBef>
              <a:spcAft>
                <a:spcPts val="0"/>
              </a:spcAft>
              <a:buClr>
                <a:srgbClr val="000000"/>
              </a:buClr>
              <a:buSzPts val="839"/>
              <a:buFont typeface="Arial"/>
              <a:buNone/>
            </a:pPr>
            <a:r>
              <a:t/>
            </a:r>
            <a:endParaRPr b="0" i="0" sz="839"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4800"/>
              <a:buFont typeface="Arial"/>
              <a:buNone/>
            </a:pPr>
            <a:r>
              <a:rPr b="1" i="0" lang="en-US" sz="4800" u="none" cap="none" strike="noStrike">
                <a:solidFill>
                  <a:srgbClr val="002060"/>
                </a:solidFill>
                <a:latin typeface="Calibri"/>
                <a:ea typeface="Calibri"/>
                <a:cs typeface="Calibri"/>
                <a:sym typeface="Calibri"/>
              </a:rPr>
              <a:t>Lecture 1 Recap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g300787fb627_0_0"/>
          <p:cNvSpPr/>
          <p:nvPr/>
        </p:nvSpPr>
        <p:spPr>
          <a:xfrm>
            <a:off x="2301240" y="1828800"/>
            <a:ext cx="54870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160"/>
              <a:buFont typeface="Arial"/>
              <a:buNone/>
            </a:pPr>
            <a:r>
              <a:rPr b="0" i="0" lang="en-US" sz="2160" u="none" cap="none" strike="noStrike">
                <a:solidFill>
                  <a:schemeClr val="lt1"/>
                </a:solidFill>
                <a:latin typeface="Calibri"/>
                <a:ea typeface="Calibri"/>
                <a:cs typeface="Calibri"/>
                <a:sym typeface="Calibri"/>
              </a:rPr>
              <a:t>Deep Learning with Python</a:t>
            </a:r>
            <a:endParaRPr b="0" i="0" sz="1400" u="none" cap="none" strike="noStrike">
              <a:solidFill>
                <a:srgbClr val="000000"/>
              </a:solidFill>
              <a:latin typeface="Arial"/>
              <a:ea typeface="Arial"/>
              <a:cs typeface="Arial"/>
              <a:sym typeface="Arial"/>
            </a:endParaRPr>
          </a:p>
        </p:txBody>
      </p:sp>
      <p:sp>
        <p:nvSpPr>
          <p:cNvPr id="65" name="Google Shape;65;g300787fb627_0_0"/>
          <p:cNvSpPr txBox="1"/>
          <p:nvPr/>
        </p:nvSpPr>
        <p:spPr>
          <a:xfrm>
            <a:off x="407406" y="113142"/>
            <a:ext cx="12814500" cy="683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840"/>
              <a:buFont typeface="Arial"/>
              <a:buNone/>
            </a:pPr>
            <a:r>
              <a:rPr b="1" i="0" lang="en-US" sz="3840" u="none" cap="none" strike="noStrike">
                <a:solidFill>
                  <a:srgbClr val="002060"/>
                </a:solidFill>
                <a:latin typeface="Calibri"/>
                <a:ea typeface="Calibri"/>
                <a:cs typeface="Calibri"/>
                <a:sym typeface="Calibri"/>
              </a:rPr>
              <a:t>AI Ethics </a:t>
            </a:r>
            <a:endParaRPr b="0" i="0" sz="1400" u="none" cap="none" strike="noStrike">
              <a:solidFill>
                <a:srgbClr val="000000"/>
              </a:solidFill>
              <a:latin typeface="Arial"/>
              <a:ea typeface="Arial"/>
              <a:cs typeface="Arial"/>
              <a:sym typeface="Arial"/>
            </a:endParaRPr>
          </a:p>
        </p:txBody>
      </p:sp>
      <p:cxnSp>
        <p:nvCxnSpPr>
          <p:cNvPr id="66" name="Google Shape;66;g300787fb627_0_0"/>
          <p:cNvCxnSpPr/>
          <p:nvPr/>
        </p:nvCxnSpPr>
        <p:spPr>
          <a:xfrm>
            <a:off x="407406" y="726254"/>
            <a:ext cx="13806600" cy="0"/>
          </a:xfrm>
          <a:prstGeom prst="straightConnector1">
            <a:avLst/>
          </a:prstGeom>
          <a:noFill/>
          <a:ln cap="flat" cmpd="sng" w="12700">
            <a:solidFill>
              <a:srgbClr val="002060"/>
            </a:solidFill>
            <a:prstDash val="solid"/>
            <a:miter lim="800000"/>
            <a:headEnd len="sm" w="sm" type="none"/>
            <a:tailEnd len="sm" w="sm" type="none"/>
          </a:ln>
        </p:spPr>
      </p:cxnSp>
      <p:sp>
        <p:nvSpPr>
          <p:cNvPr id="67" name="Google Shape;67;g300787fb627_0_0"/>
          <p:cNvSpPr txBox="1"/>
          <p:nvPr/>
        </p:nvSpPr>
        <p:spPr>
          <a:xfrm>
            <a:off x="476925" y="1129550"/>
            <a:ext cx="13252800" cy="4525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Arial"/>
                <a:ea typeface="Arial"/>
                <a:cs typeface="Arial"/>
                <a:sym typeface="Arial"/>
              </a:rPr>
              <a:t>AI Ethics is a </a:t>
            </a:r>
            <a:r>
              <a:rPr b="1" lang="en-US" sz="2400"/>
              <a:t>subfield</a:t>
            </a:r>
            <a:r>
              <a:rPr b="1" i="0" lang="en-US" sz="2400" u="none" cap="none" strike="noStrike">
                <a:solidFill>
                  <a:srgbClr val="000000"/>
                </a:solidFill>
                <a:latin typeface="Arial"/>
                <a:ea typeface="Arial"/>
                <a:cs typeface="Arial"/>
                <a:sym typeface="Arial"/>
              </a:rPr>
              <a:t> of Applied Ethics.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2400"/>
              <a:buFont typeface="Arial"/>
              <a:buChar char="•"/>
            </a:pPr>
            <a:r>
              <a:rPr b="1" i="0" lang="en-US" sz="2400" u="none" cap="none" strike="noStrike">
                <a:solidFill>
                  <a:srgbClr val="000000"/>
                </a:solidFill>
                <a:latin typeface="Arial"/>
                <a:ea typeface="Arial"/>
                <a:cs typeface="Arial"/>
                <a:sym typeface="Arial"/>
              </a:rPr>
              <a:t>Part of the ethics of technology specific to robots and other artificially </a:t>
            </a:r>
            <a:r>
              <a:rPr b="1" i="0" lang="en-US" sz="2400" u="none" cap="none" strike="noStrike">
                <a:solidFill>
                  <a:srgbClr val="FF0000"/>
                </a:solidFill>
                <a:latin typeface="Arial"/>
                <a:ea typeface="Arial"/>
                <a:cs typeface="Arial"/>
                <a:sym typeface="Arial"/>
              </a:rPr>
              <a:t>intelligent entities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2400"/>
              <a:buFont typeface="Arial"/>
              <a:buChar char="•"/>
            </a:pPr>
            <a:r>
              <a:rPr b="1" i="0" lang="en-US" sz="2400" u="none" cap="none" strike="noStrike">
                <a:solidFill>
                  <a:srgbClr val="000000"/>
                </a:solidFill>
                <a:latin typeface="Arial"/>
                <a:ea typeface="Arial"/>
                <a:cs typeface="Arial"/>
                <a:sym typeface="Arial"/>
              </a:rPr>
              <a:t>Concerns question how developers, manufacturers, and corporations should behave to minimize the ethical risks that can arise from AI in society  </a:t>
            </a:r>
            <a:endParaRPr b="0" i="0" sz="1400" u="none" cap="none" strike="noStrike">
              <a:solidFill>
                <a:srgbClr val="000000"/>
              </a:solidFill>
              <a:latin typeface="Arial"/>
              <a:ea typeface="Arial"/>
              <a:cs typeface="Arial"/>
              <a:sym typeface="Arial"/>
            </a:endParaRPr>
          </a:p>
          <a:p>
            <a:pPr indent="-133350" lvl="0" marL="285750" marR="0" rtl="0" algn="l">
              <a:lnSpc>
                <a:spcPct val="100000"/>
              </a:lnSpc>
              <a:spcBef>
                <a:spcPts val="0"/>
              </a:spcBef>
              <a:spcAft>
                <a:spcPts val="0"/>
              </a:spcAft>
              <a:buClr>
                <a:srgbClr val="000000"/>
              </a:buClr>
              <a:buSzPts val="2400"/>
              <a:buFont typeface="Arial"/>
              <a:buNone/>
            </a:pPr>
            <a:r>
              <a:t/>
            </a:r>
            <a:endParaRPr b="1" i="0" sz="2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2400"/>
              <a:buFont typeface="Arial"/>
              <a:buChar char="•"/>
            </a:pPr>
            <a:r>
              <a:rPr b="1" i="0" lang="en-US" sz="2400" u="none" cap="none" strike="noStrike">
                <a:solidFill>
                  <a:srgbClr val="000000"/>
                </a:solidFill>
                <a:latin typeface="Arial"/>
                <a:ea typeface="Arial"/>
                <a:cs typeface="Arial"/>
                <a:sym typeface="Arial"/>
              </a:rPr>
              <a:t>Minimize ethical risk concerns:</a:t>
            </a:r>
            <a:endParaRPr b="0" i="0" sz="1400" u="none" cap="none" strike="noStrike">
              <a:solidFill>
                <a:srgbClr val="000000"/>
              </a:solidFill>
              <a:latin typeface="Arial"/>
              <a:ea typeface="Arial"/>
              <a:cs typeface="Arial"/>
              <a:sym typeface="Arial"/>
            </a:endParaRPr>
          </a:p>
          <a:p>
            <a:pPr indent="-285750" lvl="1" marL="742950" marR="0" rtl="0" algn="l">
              <a:lnSpc>
                <a:spcPct val="100000"/>
              </a:lnSpc>
              <a:spcBef>
                <a:spcPts val="0"/>
              </a:spcBef>
              <a:spcAft>
                <a:spcPts val="0"/>
              </a:spcAft>
              <a:buClr>
                <a:srgbClr val="000000"/>
              </a:buClr>
              <a:buSzPts val="2400"/>
              <a:buFont typeface="Arial"/>
              <a:buChar char="•"/>
            </a:pPr>
            <a:r>
              <a:rPr b="1" i="0" lang="en-US" sz="2400" u="none" cap="none" strike="noStrike">
                <a:solidFill>
                  <a:srgbClr val="000000"/>
                </a:solidFill>
                <a:latin typeface="Arial"/>
                <a:ea typeface="Arial"/>
                <a:cs typeface="Arial"/>
                <a:sym typeface="Arial"/>
              </a:rPr>
              <a:t>Design </a:t>
            </a:r>
            <a:endParaRPr b="0" i="0" sz="1400" u="none" cap="none" strike="noStrike">
              <a:solidFill>
                <a:srgbClr val="000000"/>
              </a:solidFill>
              <a:latin typeface="Arial"/>
              <a:ea typeface="Arial"/>
              <a:cs typeface="Arial"/>
              <a:sym typeface="Arial"/>
            </a:endParaRPr>
          </a:p>
          <a:p>
            <a:pPr indent="-285750" lvl="1" marL="742950" marR="0" rtl="0" algn="l">
              <a:lnSpc>
                <a:spcPct val="100000"/>
              </a:lnSpc>
              <a:spcBef>
                <a:spcPts val="0"/>
              </a:spcBef>
              <a:spcAft>
                <a:spcPts val="0"/>
              </a:spcAft>
              <a:buClr>
                <a:srgbClr val="000000"/>
              </a:buClr>
              <a:buSzPts val="2400"/>
              <a:buFont typeface="Arial"/>
              <a:buChar char="•"/>
            </a:pPr>
            <a:r>
              <a:rPr b="1" i="0" lang="en-US" sz="2400" u="none" cap="none" strike="noStrike">
                <a:solidFill>
                  <a:srgbClr val="000000"/>
                </a:solidFill>
                <a:latin typeface="Arial"/>
                <a:ea typeface="Arial"/>
                <a:cs typeface="Arial"/>
                <a:sym typeface="Arial"/>
              </a:rPr>
              <a:t>Inappropriate application </a:t>
            </a:r>
            <a:endParaRPr b="0" i="0" sz="1400" u="none" cap="none" strike="noStrike">
              <a:solidFill>
                <a:srgbClr val="000000"/>
              </a:solidFill>
              <a:latin typeface="Arial"/>
              <a:ea typeface="Arial"/>
              <a:cs typeface="Arial"/>
              <a:sym typeface="Arial"/>
            </a:endParaRPr>
          </a:p>
          <a:p>
            <a:pPr indent="-285750" lvl="1" marL="742950" marR="0" rtl="0" algn="l">
              <a:lnSpc>
                <a:spcPct val="100000"/>
              </a:lnSpc>
              <a:spcBef>
                <a:spcPts val="0"/>
              </a:spcBef>
              <a:spcAft>
                <a:spcPts val="0"/>
              </a:spcAft>
              <a:buClr>
                <a:srgbClr val="000000"/>
              </a:buClr>
              <a:buSzPts val="2400"/>
              <a:buFont typeface="Arial"/>
              <a:buChar char="•"/>
            </a:pPr>
            <a:r>
              <a:rPr b="1" i="0" lang="en-US" sz="2400" u="none" cap="none" strike="noStrike">
                <a:solidFill>
                  <a:srgbClr val="000000"/>
                </a:solidFill>
                <a:latin typeface="Arial"/>
                <a:ea typeface="Arial"/>
                <a:cs typeface="Arial"/>
                <a:sym typeface="Arial"/>
              </a:rPr>
              <a:t>Misuse of technology </a:t>
            </a:r>
            <a:endParaRPr b="0" i="0" sz="1400" u="none" cap="none" strike="noStrike">
              <a:solidFill>
                <a:srgbClr val="000000"/>
              </a:solidFill>
              <a:latin typeface="Arial"/>
              <a:ea typeface="Arial"/>
              <a:cs typeface="Arial"/>
              <a:sym typeface="Arial"/>
            </a:endParaRPr>
          </a:p>
        </p:txBody>
      </p:sp>
      <p:sp>
        <p:nvSpPr>
          <p:cNvPr id="68" name="Google Shape;68;g300787fb627_0_0"/>
          <p:cNvSpPr/>
          <p:nvPr/>
        </p:nvSpPr>
        <p:spPr>
          <a:xfrm>
            <a:off x="2592952" y="5933033"/>
            <a:ext cx="2491500" cy="1116300"/>
          </a:xfrm>
          <a:prstGeom prst="rect">
            <a:avLst/>
          </a:prstGeom>
          <a:solidFill>
            <a:srgbClr val="002060"/>
          </a:solidFill>
          <a:ln cap="flat" cmpd="sng" w="9525">
            <a:solidFill>
              <a:srgbClr val="3E6EC2"/>
            </a:solidFill>
            <a:prstDash val="solid"/>
            <a:round/>
            <a:headEnd len="sm" w="sm" type="none"/>
            <a:tailEnd len="sm" w="sm" type="none"/>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lt1"/>
                </a:solidFill>
                <a:latin typeface="Arial"/>
                <a:ea typeface="Arial"/>
                <a:cs typeface="Arial"/>
                <a:sym typeface="Arial"/>
              </a:rPr>
              <a:t>ML Algorithm (Software)</a:t>
            </a:r>
            <a:endParaRPr b="0" i="0" sz="1400" u="none" cap="none" strike="noStrike">
              <a:solidFill>
                <a:srgbClr val="000000"/>
              </a:solidFill>
              <a:latin typeface="Arial"/>
              <a:ea typeface="Arial"/>
              <a:cs typeface="Arial"/>
              <a:sym typeface="Arial"/>
            </a:endParaRPr>
          </a:p>
        </p:txBody>
      </p:sp>
      <p:sp>
        <p:nvSpPr>
          <p:cNvPr id="69" name="Google Shape;69;g300787fb627_0_0"/>
          <p:cNvSpPr/>
          <p:nvPr/>
        </p:nvSpPr>
        <p:spPr>
          <a:xfrm>
            <a:off x="5384662" y="5933033"/>
            <a:ext cx="2491500" cy="1116300"/>
          </a:xfrm>
          <a:prstGeom prst="rect">
            <a:avLst/>
          </a:prstGeom>
          <a:solidFill>
            <a:srgbClr val="002060"/>
          </a:solidFill>
          <a:ln cap="flat" cmpd="sng" w="9525">
            <a:solidFill>
              <a:srgbClr val="3E6EC2"/>
            </a:solidFill>
            <a:prstDash val="solid"/>
            <a:round/>
            <a:headEnd len="sm" w="sm" type="none"/>
            <a:tailEnd len="sm" w="sm" type="none"/>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lt1"/>
                </a:solidFill>
                <a:latin typeface="Arial"/>
                <a:ea typeface="Arial"/>
                <a:cs typeface="Arial"/>
                <a:sym typeface="Arial"/>
              </a:rPr>
              <a:t>ML Applications</a:t>
            </a:r>
            <a:endParaRPr b="0" i="0" sz="1400" u="none" cap="none" strike="noStrike">
              <a:solidFill>
                <a:srgbClr val="000000"/>
              </a:solidFill>
              <a:latin typeface="Arial"/>
              <a:ea typeface="Arial"/>
              <a:cs typeface="Arial"/>
              <a:sym typeface="Arial"/>
            </a:endParaRPr>
          </a:p>
        </p:txBody>
      </p:sp>
      <p:sp>
        <p:nvSpPr>
          <p:cNvPr id="70" name="Google Shape;70;g300787fb627_0_0"/>
          <p:cNvSpPr/>
          <p:nvPr/>
        </p:nvSpPr>
        <p:spPr>
          <a:xfrm>
            <a:off x="8243479" y="5933033"/>
            <a:ext cx="2684700" cy="1116300"/>
          </a:xfrm>
          <a:prstGeom prst="rect">
            <a:avLst/>
          </a:prstGeom>
          <a:solidFill>
            <a:srgbClr val="002060"/>
          </a:solidFill>
          <a:ln cap="flat" cmpd="sng" w="9525">
            <a:solidFill>
              <a:srgbClr val="3E6EC2"/>
            </a:solidFill>
            <a:prstDash val="solid"/>
            <a:round/>
            <a:headEnd len="sm" w="sm" type="none"/>
            <a:tailEnd len="sm" w="sm" type="none"/>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lt1"/>
                </a:solidFill>
                <a:latin typeface="Arial"/>
                <a:ea typeface="Arial"/>
                <a:cs typeface="Arial"/>
                <a:sym typeface="Arial"/>
              </a:rPr>
              <a:t>ML Robots </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g300787fb627_0_45"/>
          <p:cNvSpPr/>
          <p:nvPr/>
        </p:nvSpPr>
        <p:spPr>
          <a:xfrm>
            <a:off x="2301240" y="1828800"/>
            <a:ext cx="54870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160"/>
              <a:buFont typeface="Arial"/>
              <a:buNone/>
            </a:pPr>
            <a:r>
              <a:rPr b="0" i="0" lang="en-US" sz="2160" u="none" cap="none" strike="noStrike">
                <a:solidFill>
                  <a:schemeClr val="lt1"/>
                </a:solidFill>
                <a:latin typeface="Calibri"/>
                <a:ea typeface="Calibri"/>
                <a:cs typeface="Calibri"/>
                <a:sym typeface="Calibri"/>
              </a:rPr>
              <a:t>Deep Learning with Python</a:t>
            </a:r>
            <a:endParaRPr b="0" i="0" sz="1400" u="none" cap="none" strike="noStrike">
              <a:solidFill>
                <a:srgbClr val="000000"/>
              </a:solidFill>
              <a:latin typeface="Arial"/>
              <a:ea typeface="Arial"/>
              <a:cs typeface="Arial"/>
              <a:sym typeface="Arial"/>
            </a:endParaRPr>
          </a:p>
        </p:txBody>
      </p:sp>
      <p:sp>
        <p:nvSpPr>
          <p:cNvPr id="76" name="Google Shape;76;g300787fb627_0_45"/>
          <p:cNvSpPr txBox="1"/>
          <p:nvPr/>
        </p:nvSpPr>
        <p:spPr>
          <a:xfrm>
            <a:off x="407406" y="113142"/>
            <a:ext cx="128145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i="0" lang="en-US" sz="3200" u="none" cap="none" strike="noStrike">
                <a:solidFill>
                  <a:srgbClr val="002060"/>
                </a:solidFill>
                <a:latin typeface="Calibri"/>
                <a:ea typeface="Calibri"/>
                <a:cs typeface="Calibri"/>
                <a:sym typeface="Calibri"/>
              </a:rPr>
              <a:t>Ethical Reasoning - Five Ethical Lenses  ( AI Ethics is a sub-field of Ethics)</a:t>
            </a:r>
            <a:endParaRPr b="0" i="0" sz="1400" u="none" cap="none" strike="noStrike">
              <a:solidFill>
                <a:srgbClr val="000000"/>
              </a:solidFill>
              <a:latin typeface="Arial"/>
              <a:ea typeface="Arial"/>
              <a:cs typeface="Arial"/>
              <a:sym typeface="Arial"/>
            </a:endParaRPr>
          </a:p>
        </p:txBody>
      </p:sp>
      <p:cxnSp>
        <p:nvCxnSpPr>
          <p:cNvPr id="77" name="Google Shape;77;g300787fb627_0_45"/>
          <p:cNvCxnSpPr/>
          <p:nvPr/>
        </p:nvCxnSpPr>
        <p:spPr>
          <a:xfrm>
            <a:off x="407406" y="726254"/>
            <a:ext cx="13806600" cy="0"/>
          </a:xfrm>
          <a:prstGeom prst="straightConnector1">
            <a:avLst/>
          </a:prstGeom>
          <a:noFill/>
          <a:ln cap="flat" cmpd="sng" w="12700">
            <a:solidFill>
              <a:srgbClr val="002060"/>
            </a:solidFill>
            <a:prstDash val="solid"/>
            <a:miter lim="800000"/>
            <a:headEnd len="sm" w="sm" type="none"/>
            <a:tailEnd len="sm" w="sm" type="none"/>
          </a:ln>
        </p:spPr>
      </p:cxnSp>
      <p:sp>
        <p:nvSpPr>
          <p:cNvPr id="78" name="Google Shape;78;g300787fb627_0_45"/>
          <p:cNvSpPr txBox="1"/>
          <p:nvPr/>
        </p:nvSpPr>
        <p:spPr>
          <a:xfrm>
            <a:off x="407405" y="1339367"/>
            <a:ext cx="13806600" cy="501780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000000"/>
              </a:buClr>
              <a:buSzPts val="3200"/>
              <a:buFont typeface="Arial"/>
              <a:buChar char="•"/>
            </a:pPr>
            <a:r>
              <a:rPr b="1" i="0" lang="en-US" sz="3200" u="none" cap="none" strike="noStrike">
                <a:solidFill>
                  <a:srgbClr val="000000"/>
                </a:solidFill>
                <a:latin typeface="Arial"/>
                <a:ea typeface="Arial"/>
                <a:cs typeface="Arial"/>
                <a:sym typeface="Arial"/>
              </a:rPr>
              <a:t>Right approach </a:t>
            </a:r>
            <a:r>
              <a:rPr b="0" i="0" lang="en-US" sz="3200" u="none" cap="none" strike="noStrike">
                <a:solidFill>
                  <a:srgbClr val="000000"/>
                </a:solidFill>
                <a:latin typeface="Arial"/>
                <a:ea typeface="Arial"/>
                <a:cs typeface="Arial"/>
                <a:sym typeface="Arial"/>
              </a:rPr>
              <a:t>– Which option best respects the rights of all who have stakes  </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3200"/>
              <a:buFont typeface="Arial"/>
              <a:buChar char="•"/>
            </a:pPr>
            <a:r>
              <a:rPr b="1" i="0" lang="en-US" sz="3200" u="none" cap="none" strike="noStrike">
                <a:solidFill>
                  <a:srgbClr val="000000"/>
                </a:solidFill>
                <a:latin typeface="Arial"/>
                <a:ea typeface="Arial"/>
                <a:cs typeface="Arial"/>
                <a:sym typeface="Arial"/>
              </a:rPr>
              <a:t>Justice approach </a:t>
            </a:r>
            <a:r>
              <a:rPr b="0" i="0" lang="en-US" sz="3200" u="none" cap="none" strike="noStrike">
                <a:solidFill>
                  <a:srgbClr val="000000"/>
                </a:solidFill>
                <a:latin typeface="Arial"/>
                <a:ea typeface="Arial"/>
                <a:cs typeface="Arial"/>
                <a:sym typeface="Arial"/>
              </a:rPr>
              <a:t>– Which option treats people equally or proportionately </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3200"/>
              <a:buFont typeface="Arial"/>
              <a:buChar char="•"/>
            </a:pPr>
            <a:r>
              <a:rPr b="1" i="0" lang="en-US" sz="3200" u="none" cap="none" strike="noStrike">
                <a:solidFill>
                  <a:srgbClr val="000000"/>
                </a:solidFill>
                <a:latin typeface="Arial"/>
                <a:ea typeface="Arial"/>
                <a:cs typeface="Arial"/>
                <a:sym typeface="Arial"/>
              </a:rPr>
              <a:t>Utilitarian approach </a:t>
            </a:r>
            <a:r>
              <a:rPr b="0" i="0" lang="en-US" sz="3200" u="none" cap="none" strike="noStrike">
                <a:solidFill>
                  <a:srgbClr val="000000"/>
                </a:solidFill>
                <a:latin typeface="Arial"/>
                <a:ea typeface="Arial"/>
                <a:cs typeface="Arial"/>
                <a:sym typeface="Arial"/>
              </a:rPr>
              <a:t>– Which option will produce the best and do the least harm </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3200"/>
              <a:buFont typeface="Arial"/>
              <a:buChar char="•"/>
            </a:pPr>
            <a:r>
              <a:rPr b="1" i="0" lang="en-US" sz="3200" u="none" cap="none" strike="noStrike">
                <a:solidFill>
                  <a:srgbClr val="000000"/>
                </a:solidFill>
                <a:highlight>
                  <a:srgbClr val="FFFF00"/>
                </a:highlight>
                <a:latin typeface="Arial"/>
                <a:ea typeface="Arial"/>
                <a:cs typeface="Arial"/>
                <a:sym typeface="Arial"/>
              </a:rPr>
              <a:t>Common good approach </a:t>
            </a:r>
            <a:r>
              <a:rPr b="0" i="0" lang="en-US" sz="3200" u="none" cap="none" strike="noStrike">
                <a:solidFill>
                  <a:srgbClr val="000000"/>
                </a:solidFill>
                <a:highlight>
                  <a:srgbClr val="FFFF00"/>
                </a:highlight>
                <a:latin typeface="Arial"/>
                <a:ea typeface="Arial"/>
                <a:cs typeface="Arial"/>
                <a:sym typeface="Arial"/>
              </a:rPr>
              <a:t>– Which option best serves the community as a whole and not just members </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3200"/>
              <a:buFont typeface="Arial"/>
              <a:buChar char="•"/>
            </a:pPr>
            <a:r>
              <a:rPr b="1" i="0" lang="en-US" sz="3200" u="none" cap="none" strike="noStrike">
                <a:solidFill>
                  <a:srgbClr val="000000"/>
                </a:solidFill>
                <a:latin typeface="Arial"/>
                <a:ea typeface="Arial"/>
                <a:cs typeface="Arial"/>
                <a:sym typeface="Arial"/>
              </a:rPr>
              <a:t>Virtue approach </a:t>
            </a:r>
            <a:r>
              <a:rPr b="0" i="0" lang="en-US" sz="3200" u="none" cap="none" strike="noStrike">
                <a:solidFill>
                  <a:srgbClr val="000000"/>
                </a:solidFill>
                <a:latin typeface="Arial"/>
                <a:ea typeface="Arial"/>
                <a:cs typeface="Arial"/>
                <a:sym typeface="Arial"/>
              </a:rPr>
              <a:t>– Which option leads me to act as the sort of person I want to be </a:t>
            </a:r>
            <a:endParaRPr b="0" i="0" sz="1400" u="none" cap="none" strike="noStrike">
              <a:solidFill>
                <a:srgbClr val="000000"/>
              </a:solidFill>
              <a:latin typeface="Arial"/>
              <a:ea typeface="Arial"/>
              <a:cs typeface="Arial"/>
              <a:sym typeface="Arial"/>
            </a:endParaRPr>
          </a:p>
        </p:txBody>
      </p:sp>
      <p:sp>
        <p:nvSpPr>
          <p:cNvPr id="79" name="Google Shape;79;g300787fb627_0_45"/>
          <p:cNvSpPr/>
          <p:nvPr/>
        </p:nvSpPr>
        <p:spPr>
          <a:xfrm>
            <a:off x="698212" y="6899966"/>
            <a:ext cx="8006100" cy="73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1" lang="en-US" sz="1400" u="sng" cap="none" strike="noStrike">
                <a:solidFill>
                  <a:srgbClr val="000000"/>
                </a:solidFill>
                <a:highlight>
                  <a:srgbClr val="FFFF00"/>
                </a:highlight>
                <a:latin typeface="Arial"/>
                <a:ea typeface="Arial"/>
                <a:cs typeface="Arial"/>
                <a:sym typeface="Arial"/>
                <a:hlinkClick r:id="rId3">
                  <a:extLst>
                    <a:ext uri="{A12FA001-AC4F-418D-AE19-62706E023703}">
                      <ahyp:hlinkClr val="tx"/>
                    </a:ext>
                  </a:extLst>
                </a:hlinkClick>
              </a:rPr>
              <a:t>https://www.scu.edu/media/ethics-center/technology-ethics/Tech_and_Engineering_Practice-Ethical_Lenses-2022.pdf</a:t>
            </a:r>
            <a:endParaRPr b="0" i="1" sz="1400" u="none" cap="none" strike="noStrike">
              <a:solidFill>
                <a:srgbClr val="000000"/>
              </a:solidFill>
              <a:highlight>
                <a:srgbClr val="FFFF00"/>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g300787fb627_0_53"/>
          <p:cNvSpPr/>
          <p:nvPr/>
        </p:nvSpPr>
        <p:spPr>
          <a:xfrm>
            <a:off x="4066977" y="2007476"/>
            <a:ext cx="548700" cy="457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160"/>
              <a:buFont typeface="Arial"/>
              <a:buNone/>
            </a:pPr>
            <a:r>
              <a:rPr b="0" i="0" lang="en-US" sz="2160" u="none" cap="none" strike="noStrike">
                <a:solidFill>
                  <a:schemeClr val="lt1"/>
                </a:solidFill>
                <a:latin typeface="Calibri"/>
                <a:ea typeface="Calibri"/>
                <a:cs typeface="Calibri"/>
                <a:sym typeface="Calibri"/>
              </a:rPr>
              <a:t>Deep Learning with Python</a:t>
            </a:r>
            <a:endParaRPr b="0" i="0" sz="1400" u="none" cap="none" strike="noStrike">
              <a:solidFill>
                <a:srgbClr val="000000"/>
              </a:solidFill>
              <a:latin typeface="Arial"/>
              <a:ea typeface="Arial"/>
              <a:cs typeface="Arial"/>
              <a:sym typeface="Arial"/>
            </a:endParaRPr>
          </a:p>
        </p:txBody>
      </p:sp>
      <p:sp>
        <p:nvSpPr>
          <p:cNvPr id="85" name="Google Shape;85;g300787fb627_0_53"/>
          <p:cNvSpPr txBox="1"/>
          <p:nvPr/>
        </p:nvSpPr>
        <p:spPr>
          <a:xfrm>
            <a:off x="407406" y="113142"/>
            <a:ext cx="12814500" cy="683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840"/>
              <a:buFont typeface="Arial"/>
              <a:buNone/>
            </a:pPr>
            <a:r>
              <a:rPr b="1" i="0" lang="en-US" sz="3840" u="none" cap="none" strike="noStrike">
                <a:solidFill>
                  <a:srgbClr val="002060"/>
                </a:solidFill>
                <a:latin typeface="Calibri"/>
                <a:ea typeface="Calibri"/>
                <a:cs typeface="Calibri"/>
                <a:sym typeface="Calibri"/>
              </a:rPr>
              <a:t>The principle of Common Good </a:t>
            </a:r>
            <a:endParaRPr b="0" i="0" sz="1400" u="none" cap="none" strike="noStrike">
              <a:solidFill>
                <a:srgbClr val="000000"/>
              </a:solidFill>
              <a:latin typeface="Arial"/>
              <a:ea typeface="Arial"/>
              <a:cs typeface="Arial"/>
              <a:sym typeface="Arial"/>
            </a:endParaRPr>
          </a:p>
        </p:txBody>
      </p:sp>
      <p:cxnSp>
        <p:nvCxnSpPr>
          <p:cNvPr id="86" name="Google Shape;86;g300787fb627_0_53"/>
          <p:cNvCxnSpPr/>
          <p:nvPr/>
        </p:nvCxnSpPr>
        <p:spPr>
          <a:xfrm>
            <a:off x="407406" y="726254"/>
            <a:ext cx="13806600" cy="0"/>
          </a:xfrm>
          <a:prstGeom prst="straightConnector1">
            <a:avLst/>
          </a:prstGeom>
          <a:noFill/>
          <a:ln cap="flat" cmpd="sng" w="12700">
            <a:solidFill>
              <a:srgbClr val="002060"/>
            </a:solidFill>
            <a:prstDash val="solid"/>
            <a:miter lim="800000"/>
            <a:headEnd len="sm" w="sm" type="none"/>
            <a:tailEnd len="sm" w="sm" type="none"/>
          </a:ln>
        </p:spPr>
      </p:cxnSp>
      <p:sp>
        <p:nvSpPr>
          <p:cNvPr id="87" name="Google Shape;87;g300787fb627_0_53"/>
          <p:cNvSpPr/>
          <p:nvPr/>
        </p:nvSpPr>
        <p:spPr>
          <a:xfrm>
            <a:off x="3263408" y="1288028"/>
            <a:ext cx="2222700" cy="921900"/>
          </a:xfrm>
          <a:prstGeom prst="rect">
            <a:avLst/>
          </a:prstGeom>
          <a:solidFill>
            <a:srgbClr val="002060"/>
          </a:solidFill>
          <a:ln cap="flat" cmpd="sng" w="9525">
            <a:solidFill>
              <a:srgbClr val="3E6EC2"/>
            </a:solidFill>
            <a:prstDash val="solid"/>
            <a:round/>
            <a:headEnd len="sm" w="sm" type="none"/>
            <a:tailEnd len="sm" w="sm" type="none"/>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lt1"/>
                </a:solidFill>
                <a:latin typeface="Arial"/>
                <a:ea typeface="Arial"/>
                <a:cs typeface="Arial"/>
                <a:sym typeface="Arial"/>
              </a:rPr>
              <a:t>Beneficence</a:t>
            </a:r>
            <a:endParaRPr b="0" i="0" sz="1400" u="none" cap="none" strike="noStrike">
              <a:solidFill>
                <a:srgbClr val="000000"/>
              </a:solidFill>
              <a:latin typeface="Arial"/>
              <a:ea typeface="Arial"/>
              <a:cs typeface="Arial"/>
              <a:sym typeface="Arial"/>
            </a:endParaRPr>
          </a:p>
        </p:txBody>
      </p:sp>
      <p:sp>
        <p:nvSpPr>
          <p:cNvPr id="88" name="Google Shape;88;g300787fb627_0_53"/>
          <p:cNvSpPr/>
          <p:nvPr/>
        </p:nvSpPr>
        <p:spPr>
          <a:xfrm>
            <a:off x="7315200" y="1257283"/>
            <a:ext cx="2222700" cy="921900"/>
          </a:xfrm>
          <a:prstGeom prst="rect">
            <a:avLst/>
          </a:prstGeom>
          <a:solidFill>
            <a:srgbClr val="002060"/>
          </a:solidFill>
          <a:ln cap="flat" cmpd="sng" w="9525">
            <a:solidFill>
              <a:srgbClr val="3E6EC2"/>
            </a:solidFill>
            <a:prstDash val="solid"/>
            <a:round/>
            <a:headEnd len="sm" w="sm" type="none"/>
            <a:tailEnd len="sm" w="sm" type="none"/>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lt1"/>
                </a:solidFill>
                <a:latin typeface="Arial"/>
                <a:ea typeface="Arial"/>
                <a:cs typeface="Arial"/>
                <a:sym typeface="Arial"/>
              </a:rPr>
              <a:t>Non-maleficence</a:t>
            </a:r>
            <a:endParaRPr b="0" i="0" sz="1400" u="none" cap="none" strike="noStrike">
              <a:solidFill>
                <a:srgbClr val="000000"/>
              </a:solidFill>
              <a:latin typeface="Arial"/>
              <a:ea typeface="Arial"/>
              <a:cs typeface="Arial"/>
              <a:sym typeface="Arial"/>
            </a:endParaRPr>
          </a:p>
        </p:txBody>
      </p:sp>
      <p:sp>
        <p:nvSpPr>
          <p:cNvPr id="89" name="Google Shape;89;g300787fb627_0_53"/>
          <p:cNvSpPr/>
          <p:nvPr/>
        </p:nvSpPr>
        <p:spPr>
          <a:xfrm>
            <a:off x="3109150" y="2209862"/>
            <a:ext cx="2760300" cy="2460600"/>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chemeClr val="dk1"/>
                </a:solidFill>
                <a:latin typeface="Arial"/>
                <a:ea typeface="Arial"/>
                <a:cs typeface="Arial"/>
                <a:sym typeface="Arial"/>
              </a:rPr>
              <a:t>Do Good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Arial"/>
                <a:ea typeface="Arial"/>
                <a:cs typeface="Arial"/>
                <a:sym typeface="Arial"/>
              </a:rPr>
              <a:t>Creation of beneficial AI ( AI creation for common good and the benefit of humanity) </a:t>
            </a:r>
            <a:endParaRPr b="0" i="0" sz="1400" u="none" cap="none" strike="noStrike">
              <a:solidFill>
                <a:srgbClr val="000000"/>
              </a:solidFill>
              <a:latin typeface="Arial"/>
              <a:ea typeface="Arial"/>
              <a:cs typeface="Arial"/>
              <a:sym typeface="Arial"/>
            </a:endParaRPr>
          </a:p>
        </p:txBody>
      </p:sp>
      <p:sp>
        <p:nvSpPr>
          <p:cNvPr id="90" name="Google Shape;90;g300787fb627_0_53"/>
          <p:cNvSpPr/>
          <p:nvPr/>
        </p:nvSpPr>
        <p:spPr>
          <a:xfrm>
            <a:off x="6938818" y="2200432"/>
            <a:ext cx="2919900" cy="2970300"/>
          </a:xfrm>
          <a:prstGeom prst="rect">
            <a:avLst/>
          </a:prstGeom>
          <a:solidFill>
            <a:schemeClr val="lt1"/>
          </a:solidFill>
          <a:ln cap="flat" cmpd="sng" w="25400">
            <a:solidFill>
              <a:schemeClr val="accen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chemeClr val="dk1"/>
                </a:solidFill>
                <a:latin typeface="Arial"/>
                <a:ea typeface="Arial"/>
                <a:cs typeface="Arial"/>
                <a:sym typeface="Arial"/>
              </a:rPr>
              <a:t>Do no harm</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Arial"/>
                <a:ea typeface="Arial"/>
                <a:cs typeface="Arial"/>
                <a:sym typeface="Arial"/>
              </a:rPr>
              <a:t>Non-maleficence negative consequences of AI and risks of AI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chemeClr val="dk1"/>
                </a:solidFill>
                <a:latin typeface="Arial"/>
                <a:ea typeface="Arial"/>
                <a:cs typeface="Arial"/>
                <a:sym typeface="Arial"/>
              </a:rPr>
              <a:t>AI ethics primarily focused here.</a:t>
            </a:r>
            <a:endParaRPr b="0" i="0" sz="1400" u="none" cap="none" strike="noStrike">
              <a:solidFill>
                <a:srgbClr val="000000"/>
              </a:solidFill>
              <a:latin typeface="Arial"/>
              <a:ea typeface="Arial"/>
              <a:cs typeface="Arial"/>
              <a:sym typeface="Arial"/>
            </a:endParaRPr>
          </a:p>
        </p:txBody>
      </p:sp>
      <p:sp>
        <p:nvSpPr>
          <p:cNvPr id="91" name="Google Shape;91;g300787fb627_0_53"/>
          <p:cNvSpPr/>
          <p:nvPr/>
        </p:nvSpPr>
        <p:spPr>
          <a:xfrm>
            <a:off x="6058220" y="1606961"/>
            <a:ext cx="505500" cy="572400"/>
          </a:xfrm>
          <a:prstGeom prst="mathPlus">
            <a:avLst>
              <a:gd fmla="val 23520" name="adj1"/>
            </a:avLst>
          </a:prstGeom>
          <a:solidFill>
            <a:srgbClr val="002060"/>
          </a:solidFill>
          <a:ln cap="flat" cmpd="sng" w="9525">
            <a:solidFill>
              <a:srgbClr val="3E6EC2"/>
            </a:solidFill>
            <a:prstDash val="solid"/>
            <a:round/>
            <a:headEnd len="sm" w="sm" type="none"/>
            <a:tailEnd len="sm" w="sm" type="none"/>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92" name="Google Shape;92;g300787fb627_0_53"/>
          <p:cNvPicPr preferRelativeResize="0"/>
          <p:nvPr/>
        </p:nvPicPr>
        <p:blipFill rotWithShape="1">
          <a:blip r:embed="rId3">
            <a:alphaModFix/>
          </a:blip>
          <a:srcRect b="0" l="0" r="0" t="0"/>
          <a:stretch/>
        </p:blipFill>
        <p:spPr>
          <a:xfrm>
            <a:off x="3263408" y="5592398"/>
            <a:ext cx="5713839" cy="991914"/>
          </a:xfrm>
          <a:prstGeom prst="rect">
            <a:avLst/>
          </a:prstGeom>
          <a:noFill/>
          <a:ln>
            <a:noFill/>
          </a:ln>
        </p:spPr>
      </p:pic>
      <p:sp>
        <p:nvSpPr>
          <p:cNvPr id="93" name="Google Shape;93;g300787fb627_0_53"/>
          <p:cNvSpPr/>
          <p:nvPr/>
        </p:nvSpPr>
        <p:spPr>
          <a:xfrm>
            <a:off x="2650439" y="7005894"/>
            <a:ext cx="6939900" cy="276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en-US" sz="1200" u="sng" cap="none" strike="noStrike">
                <a:solidFill>
                  <a:srgbClr val="000000"/>
                </a:solidFill>
                <a:latin typeface="Arial"/>
                <a:ea typeface="Arial"/>
                <a:cs typeface="Arial"/>
                <a:sym typeface="Arial"/>
                <a:hlinkClick r:id="rId4">
                  <a:extLst>
                    <a:ext uri="{A12FA001-AC4F-418D-AE19-62706E023703}">
                      <ahyp:hlinkClr val="tx"/>
                    </a:ext>
                  </a:extLst>
                </a:hlinkClick>
              </a:rPr>
              <a:t>https://www.theverge.com/2022/7/7/23198997/tesla-fatal-crashes-california-florida-autopilot-nhtsa</a:t>
            </a:r>
            <a:endParaRPr b="0" i="0" sz="12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2023-10-13T17:00:43Z</dcterms:created>
  <dc:creator>Arup Das</dc:creator>
</cp:coreProperties>
</file>